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19"/>
  </p:notesMasterIdLst>
  <p:sldIdLst>
    <p:sldId id="256" r:id="rId2"/>
    <p:sldId id="270" r:id="rId3"/>
    <p:sldId id="277" r:id="rId4"/>
    <p:sldId id="280" r:id="rId5"/>
    <p:sldId id="265" r:id="rId6"/>
    <p:sldId id="281" r:id="rId7"/>
    <p:sldId id="267" r:id="rId8"/>
    <p:sldId id="271" r:id="rId9"/>
    <p:sldId id="266" r:id="rId10"/>
    <p:sldId id="268" r:id="rId11"/>
    <p:sldId id="272" r:id="rId12"/>
    <p:sldId id="282" r:id="rId13"/>
    <p:sldId id="273" r:id="rId14"/>
    <p:sldId id="274" r:id="rId15"/>
    <p:sldId id="283" r:id="rId16"/>
    <p:sldId id="269" r:id="rId17"/>
    <p:sldId id="28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757460"/>
    <a:srgbClr val="FF9933"/>
    <a:srgbClr val="99FF33"/>
    <a:srgbClr val="FF5050"/>
    <a:srgbClr val="D4F5F7"/>
    <a:srgbClr val="A1C8C5"/>
    <a:srgbClr val="FF7C80"/>
    <a:srgbClr val="1CADE4"/>
    <a:srgbClr val="F9EF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79549" autoAdjust="0"/>
  </p:normalViewPr>
  <p:slideViewPr>
    <p:cSldViewPr snapToGrid="0">
      <p:cViewPr>
        <p:scale>
          <a:sx n="60" d="100"/>
          <a:sy n="60" d="100"/>
        </p:scale>
        <p:origin x="42" y="4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00B32C-EC42-4B7F-8737-349143E2D149}" type="datetimeFigureOut">
              <a:rPr lang="en-US" smtClean="0"/>
              <a:t>1/31/2019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93BF13-CC72-4A3E-ABE7-D2D4920B2D8C}" type="slidenum">
              <a:rPr lang="en-US" smtClean="0"/>
              <a:t>‹#›</a:t>
            </a:fld>
            <a:endParaRPr lang="en-US"/>
          </a:p>
        </p:txBody>
      </p:sp>
    </p:spTree>
    <p:extLst>
      <p:ext uri="{BB962C8B-B14F-4D97-AF65-F5344CB8AC3E}">
        <p14:creationId xmlns:p14="http://schemas.microsoft.com/office/powerpoint/2010/main" val="4224958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Welcome  have the room stand up and</a:t>
            </a:r>
          </a:p>
          <a:p>
            <a:r>
              <a:rPr lang="en-US" dirty="0" smtClean="0"/>
              <a:t> sit down if:</a:t>
            </a:r>
          </a:p>
          <a:p>
            <a:r>
              <a:rPr lang="en-US" baseline="0" dirty="0" smtClean="0"/>
              <a:t>new to racing</a:t>
            </a:r>
          </a:p>
          <a:p>
            <a:r>
              <a:rPr lang="en-US" baseline="0" dirty="0" smtClean="0"/>
              <a:t>worked on a car but never attended a race</a:t>
            </a:r>
          </a:p>
          <a:p>
            <a:r>
              <a:rPr lang="en-US" baseline="0" dirty="0" smtClean="0"/>
              <a:t>Participated in a race</a:t>
            </a:r>
          </a:p>
          <a:p>
            <a:r>
              <a:rPr lang="en-US" baseline="0" dirty="0" smtClean="0"/>
              <a:t>Participated in two races</a:t>
            </a:r>
          </a:p>
          <a:p>
            <a:r>
              <a:rPr lang="en-US" baseline="0" dirty="0" smtClean="0"/>
              <a:t>Three races</a:t>
            </a:r>
          </a:p>
          <a:p>
            <a:r>
              <a:rPr lang="en-US" baseline="0" dirty="0" smtClean="0"/>
              <a:t>Four</a:t>
            </a:r>
          </a:p>
          <a:p>
            <a:r>
              <a:rPr lang="en-US" baseline="0" dirty="0" smtClean="0"/>
              <a:t>Five</a:t>
            </a:r>
          </a:p>
          <a:p>
            <a:r>
              <a:rPr lang="en-US" baseline="0" dirty="0" smtClean="0"/>
              <a:t>Six</a:t>
            </a:r>
          </a:p>
          <a:p>
            <a:r>
              <a:rPr lang="en-US" baseline="0" dirty="0" smtClean="0"/>
              <a:t>Who is left ask when their addiction started</a:t>
            </a:r>
          </a:p>
          <a:p>
            <a:endParaRPr lang="en-US" dirty="0"/>
          </a:p>
        </p:txBody>
      </p:sp>
      <p:sp>
        <p:nvSpPr>
          <p:cNvPr id="4" name="Slide Number Placeholder 3"/>
          <p:cNvSpPr>
            <a:spLocks noGrp="1"/>
          </p:cNvSpPr>
          <p:nvPr>
            <p:ph type="sldNum" sz="quarter" idx="10"/>
          </p:nvPr>
        </p:nvSpPr>
        <p:spPr/>
        <p:txBody>
          <a:bodyPr/>
          <a:lstStyle/>
          <a:p>
            <a:fld id="{CF93BF13-CC72-4A3E-ABE7-D2D4920B2D8C}" type="slidenum">
              <a:rPr lang="en-US" smtClean="0"/>
              <a:t>1</a:t>
            </a:fld>
            <a:endParaRPr lang="en-US"/>
          </a:p>
        </p:txBody>
      </p:sp>
    </p:spTree>
    <p:extLst>
      <p:ext uri="{BB962C8B-B14F-4D97-AF65-F5344CB8AC3E}">
        <p14:creationId xmlns:p14="http://schemas.microsoft.com/office/powerpoint/2010/main" val="1404285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 years I have heard the statement</a:t>
            </a:r>
            <a:r>
              <a:rPr lang="en-US" baseline="0" dirty="0" smtClean="0"/>
              <a:t> by good engineers </a:t>
            </a:r>
          </a:p>
          <a:p>
            <a:r>
              <a:rPr lang="en-US" baseline="0" dirty="0" smtClean="0"/>
              <a:t>Trust me this has to work</a:t>
            </a:r>
          </a:p>
          <a:p>
            <a:r>
              <a:rPr lang="en-US" baseline="0" dirty="0" smtClean="0"/>
              <a:t>Without any time spent on doing the engineering/assessment</a:t>
            </a:r>
          </a:p>
          <a:p>
            <a:r>
              <a:rPr lang="en-US" baseline="0" dirty="0" smtClean="0"/>
              <a:t>That is fine if you are just hanging a picture</a:t>
            </a:r>
          </a:p>
          <a:p>
            <a:r>
              <a:rPr lang="en-US" baseline="0" dirty="0" smtClean="0"/>
              <a:t>BUT in this case you are going to put a friend in this vehicle and ask them to trust their life to your work on open highways</a:t>
            </a:r>
          </a:p>
          <a:p>
            <a:r>
              <a:rPr lang="en-US" baseline="0" dirty="0" smtClean="0"/>
              <a:t>Not a time to just guess</a:t>
            </a:r>
          </a:p>
          <a:p>
            <a:r>
              <a:rPr lang="en-US" baseline="0" dirty="0" smtClean="0"/>
              <a:t>DO THE ENGINEERING</a:t>
            </a:r>
            <a:endParaRPr lang="en-US" dirty="0"/>
          </a:p>
        </p:txBody>
      </p:sp>
      <p:sp>
        <p:nvSpPr>
          <p:cNvPr id="4" name="Slide Number Placeholder 3"/>
          <p:cNvSpPr>
            <a:spLocks noGrp="1"/>
          </p:cNvSpPr>
          <p:nvPr>
            <p:ph type="sldNum" sz="quarter" idx="10"/>
          </p:nvPr>
        </p:nvSpPr>
        <p:spPr/>
        <p:txBody>
          <a:bodyPr/>
          <a:lstStyle/>
          <a:p>
            <a:fld id="{CF93BF13-CC72-4A3E-ABE7-D2D4920B2D8C}" type="slidenum">
              <a:rPr lang="en-US" smtClean="0"/>
              <a:t>11</a:t>
            </a:fld>
            <a:endParaRPr lang="en-US"/>
          </a:p>
        </p:txBody>
      </p:sp>
    </p:spTree>
    <p:extLst>
      <p:ext uri="{BB962C8B-B14F-4D97-AF65-F5344CB8AC3E}">
        <p14:creationId xmlns:p14="http://schemas.microsoft.com/office/powerpoint/2010/main" val="3846892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3BF13-CC72-4A3E-ABE7-D2D4920B2D8C}" type="slidenum">
              <a:rPr lang="en-US" smtClean="0"/>
              <a:t>12</a:t>
            </a:fld>
            <a:endParaRPr lang="en-US"/>
          </a:p>
        </p:txBody>
      </p:sp>
    </p:spTree>
    <p:extLst>
      <p:ext uri="{BB962C8B-B14F-4D97-AF65-F5344CB8AC3E}">
        <p14:creationId xmlns:p14="http://schemas.microsoft.com/office/powerpoint/2010/main" val="3278686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 what you really</a:t>
            </a:r>
            <a:r>
              <a:rPr lang="en-US" baseline="0" dirty="0" smtClean="0"/>
              <a:t> have to work with</a:t>
            </a:r>
          </a:p>
          <a:p>
            <a:r>
              <a:rPr lang="en-US" baseline="0" dirty="0" smtClean="0"/>
              <a:t>To often I have heard of designs that are very cool but the ability to build is just not there</a:t>
            </a:r>
          </a:p>
          <a:p>
            <a:endParaRPr lang="en-US" baseline="0" dirty="0" smtClean="0"/>
          </a:p>
          <a:p>
            <a:r>
              <a:rPr lang="en-US" baseline="0" dirty="0" smtClean="0"/>
              <a:t>Take time once you start building to make sure all know where the critical paths are in your schedule</a:t>
            </a:r>
          </a:p>
          <a:p>
            <a:r>
              <a:rPr lang="en-US" baseline="0" dirty="0" smtClean="0"/>
              <a:t>Arrange extra time with commitments form members to complete those items on those paths</a:t>
            </a:r>
          </a:p>
          <a:p>
            <a:r>
              <a:rPr lang="en-US" baseline="0" dirty="0" smtClean="0"/>
              <a:t>Be careful not to rob other areas where they are short resources and become critical</a:t>
            </a:r>
            <a:endParaRPr lang="en-US" dirty="0"/>
          </a:p>
        </p:txBody>
      </p:sp>
      <p:sp>
        <p:nvSpPr>
          <p:cNvPr id="4" name="Slide Number Placeholder 3"/>
          <p:cNvSpPr>
            <a:spLocks noGrp="1"/>
          </p:cNvSpPr>
          <p:nvPr>
            <p:ph type="sldNum" sz="quarter" idx="10"/>
          </p:nvPr>
        </p:nvSpPr>
        <p:spPr/>
        <p:txBody>
          <a:bodyPr/>
          <a:lstStyle/>
          <a:p>
            <a:fld id="{CF93BF13-CC72-4A3E-ABE7-D2D4920B2D8C}" type="slidenum">
              <a:rPr lang="en-US" smtClean="0"/>
              <a:t>13</a:t>
            </a:fld>
            <a:endParaRPr lang="en-US"/>
          </a:p>
        </p:txBody>
      </p:sp>
    </p:spTree>
    <p:extLst>
      <p:ext uri="{BB962C8B-B14F-4D97-AF65-F5344CB8AC3E}">
        <p14:creationId xmlns:p14="http://schemas.microsoft.com/office/powerpoint/2010/main" val="651247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Arrange in slack times</a:t>
            </a:r>
          </a:p>
          <a:p>
            <a:r>
              <a:rPr lang="en-US" dirty="0" smtClean="0"/>
              <a:t>Be prepared to ask for commitments from key</a:t>
            </a:r>
            <a:r>
              <a:rPr lang="en-US" baseline="0" dirty="0" smtClean="0"/>
              <a:t> team members to work during non school periods</a:t>
            </a:r>
          </a:p>
          <a:p>
            <a:r>
              <a:rPr lang="en-US" baseline="0" dirty="0" smtClean="0"/>
              <a:t>Be aware of the natural flow of education with tests, projects, end of terms, and long weekends</a:t>
            </a:r>
          </a:p>
          <a:p>
            <a:r>
              <a:rPr lang="en-US" baseline="0" dirty="0" smtClean="0"/>
              <a:t>Have a back up plan if cash becomes short</a:t>
            </a:r>
          </a:p>
          <a:p>
            <a:r>
              <a:rPr lang="en-US" baseline="0" dirty="0" smtClean="0"/>
              <a:t>Monitor cash flow and variances from your budget to avoid coming up short</a:t>
            </a:r>
          </a:p>
          <a:p>
            <a:r>
              <a:rPr lang="en-US" dirty="0" smtClean="0"/>
              <a:t>Plan to have left over money in your account, but </a:t>
            </a:r>
            <a:r>
              <a:rPr lang="en-US" dirty="0" err="1" smtClean="0"/>
              <a:t>shhhh</a:t>
            </a:r>
            <a:r>
              <a:rPr lang="en-US" dirty="0" smtClean="0"/>
              <a:t> don’t</a:t>
            </a:r>
            <a:r>
              <a:rPr lang="en-US" baseline="0" dirty="0" smtClean="0"/>
              <a:t> tell everyone that never stop fundraising</a:t>
            </a:r>
          </a:p>
          <a:p>
            <a:endParaRPr lang="en-US" dirty="0"/>
          </a:p>
        </p:txBody>
      </p:sp>
      <p:sp>
        <p:nvSpPr>
          <p:cNvPr id="4" name="Slide Number Placeholder 3"/>
          <p:cNvSpPr>
            <a:spLocks noGrp="1"/>
          </p:cNvSpPr>
          <p:nvPr>
            <p:ph type="sldNum" sz="quarter" idx="10"/>
          </p:nvPr>
        </p:nvSpPr>
        <p:spPr/>
        <p:txBody>
          <a:bodyPr/>
          <a:lstStyle/>
          <a:p>
            <a:fld id="{CF93BF13-CC72-4A3E-ABE7-D2D4920B2D8C}" type="slidenum">
              <a:rPr lang="en-US" smtClean="0"/>
              <a:t>14</a:t>
            </a:fld>
            <a:endParaRPr lang="en-US"/>
          </a:p>
        </p:txBody>
      </p:sp>
    </p:spTree>
    <p:extLst>
      <p:ext uri="{BB962C8B-B14F-4D97-AF65-F5344CB8AC3E}">
        <p14:creationId xmlns:p14="http://schemas.microsoft.com/office/powerpoint/2010/main" val="1360920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3BF13-CC72-4A3E-ABE7-D2D4920B2D8C}" type="slidenum">
              <a:rPr lang="en-US" smtClean="0"/>
              <a:t>15</a:t>
            </a:fld>
            <a:endParaRPr lang="en-US"/>
          </a:p>
        </p:txBody>
      </p:sp>
    </p:spTree>
    <p:extLst>
      <p:ext uri="{BB962C8B-B14F-4D97-AF65-F5344CB8AC3E}">
        <p14:creationId xmlns:p14="http://schemas.microsoft.com/office/powerpoint/2010/main" val="4024495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are designing a one of a kind vehicle</a:t>
            </a:r>
          </a:p>
          <a:p>
            <a:r>
              <a:rPr lang="en-US" dirty="0" smtClean="0"/>
              <a:t>Your</a:t>
            </a:r>
            <a:r>
              <a:rPr lang="en-US" baseline="0" dirty="0" smtClean="0"/>
              <a:t> prototype is your final product</a:t>
            </a:r>
          </a:p>
          <a:p>
            <a:r>
              <a:rPr lang="en-US" baseline="0" dirty="0" smtClean="0"/>
              <a:t>It is a reflection of you and every member of your team</a:t>
            </a:r>
          </a:p>
          <a:p>
            <a:r>
              <a:rPr lang="en-US" baseline="0" dirty="0" smtClean="0"/>
              <a:t>It is real not imaginary</a:t>
            </a:r>
          </a:p>
          <a:p>
            <a:r>
              <a:rPr lang="en-US" baseline="0" dirty="0" smtClean="0"/>
              <a:t>It must be able to safely transport a real person on US highways</a:t>
            </a:r>
          </a:p>
          <a:p>
            <a:r>
              <a:rPr lang="en-US" dirty="0" smtClean="0"/>
              <a:t>It will also carry your reputation</a:t>
            </a:r>
          </a:p>
          <a:p>
            <a:endParaRPr lang="en-US" dirty="0" smtClean="0"/>
          </a:p>
          <a:p>
            <a:r>
              <a:rPr lang="en-US" dirty="0" smtClean="0"/>
              <a:t>Leave nothing on the table, give it your all</a:t>
            </a:r>
          </a:p>
          <a:p>
            <a:r>
              <a:rPr lang="en-US" dirty="0" smtClean="0"/>
              <a:t>I have never met a member of a team that regretted</a:t>
            </a:r>
            <a:r>
              <a:rPr lang="en-US" baseline="0" dirty="0" smtClean="0"/>
              <a:t> participating in an event</a:t>
            </a:r>
          </a:p>
          <a:p>
            <a:r>
              <a:rPr lang="en-US" baseline="0" dirty="0" smtClean="0"/>
              <a:t>I have met plenty who have regretted not devoting more time to achieve what is truly possible</a:t>
            </a:r>
          </a:p>
          <a:p>
            <a:r>
              <a:rPr lang="en-US" dirty="0" smtClean="0"/>
              <a:t>The social engagements</a:t>
            </a:r>
            <a:r>
              <a:rPr lang="en-US" baseline="0" dirty="0" smtClean="0"/>
              <a:t> you miss, the extra vacation time at home you sacrifice, the summer job you give up, will all have been worth the sacrifice of you honestly give it your all as a team</a:t>
            </a:r>
          </a:p>
          <a:p>
            <a:r>
              <a:rPr lang="en-US" baseline="0" dirty="0" smtClean="0"/>
              <a:t>This is a once in a lifetime experience that you will never get a chance to repeat, all the other things you sacrifice will be available to you for a lifetime</a:t>
            </a:r>
          </a:p>
          <a:p>
            <a:endParaRPr lang="en-US" baseline="0" dirty="0" smtClean="0"/>
          </a:p>
          <a:p>
            <a:r>
              <a:rPr lang="en-US" baseline="0" dirty="0" smtClean="0"/>
              <a:t>You will succeed as a team or fail as a team</a:t>
            </a:r>
          </a:p>
          <a:p>
            <a:r>
              <a:rPr lang="en-US" baseline="0" dirty="0" smtClean="0"/>
              <a:t>Remember that not all team members are able to equally contribute, appreciate what each person brings to the project</a:t>
            </a:r>
          </a:p>
          <a:p>
            <a:r>
              <a:rPr lang="en-US" baseline="0" dirty="0" smtClean="0"/>
              <a:t>Conflict is a natural part of working as a team</a:t>
            </a:r>
          </a:p>
          <a:p>
            <a:r>
              <a:rPr lang="en-US" baseline="0" dirty="0" smtClean="0"/>
              <a:t>Avoid it becoming personal</a:t>
            </a:r>
          </a:p>
          <a:p>
            <a:r>
              <a:rPr lang="en-US" baseline="0" dirty="0" smtClean="0"/>
              <a:t>Keep it focused on the objectives set in your project plan     A Safe </a:t>
            </a:r>
            <a:r>
              <a:rPr lang="en-US" baseline="0" smtClean="0"/>
              <a:t>and Reliable </a:t>
            </a:r>
            <a:r>
              <a:rPr lang="en-US" baseline="0" dirty="0" smtClean="0"/>
              <a:t>Solar Car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F93BF13-CC72-4A3E-ABE7-D2D4920B2D8C}" type="slidenum">
              <a:rPr lang="en-US" smtClean="0"/>
              <a:t>16</a:t>
            </a:fld>
            <a:endParaRPr lang="en-US"/>
          </a:p>
        </p:txBody>
      </p:sp>
    </p:spTree>
    <p:extLst>
      <p:ext uri="{BB962C8B-B14F-4D97-AF65-F5344CB8AC3E}">
        <p14:creationId xmlns:p14="http://schemas.microsoft.com/office/powerpoint/2010/main" val="404615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a:t>
            </a:r>
            <a:r>
              <a:rPr lang="en-US" baseline="0" dirty="0" smtClean="0"/>
              <a:t> beyond the just the car</a:t>
            </a:r>
          </a:p>
          <a:p>
            <a:r>
              <a:rPr lang="en-US" baseline="0" dirty="0" smtClean="0"/>
              <a:t>Take time to explore each critical area</a:t>
            </a:r>
          </a:p>
          <a:p>
            <a:r>
              <a:rPr lang="en-US" baseline="0" dirty="0" smtClean="0"/>
              <a:t>Avoid the purpose of the organization and just look at your current project </a:t>
            </a:r>
            <a:endParaRPr lang="en-US" dirty="0"/>
          </a:p>
        </p:txBody>
      </p:sp>
      <p:sp>
        <p:nvSpPr>
          <p:cNvPr id="4" name="Slide Number Placeholder 3"/>
          <p:cNvSpPr>
            <a:spLocks noGrp="1"/>
          </p:cNvSpPr>
          <p:nvPr>
            <p:ph type="sldNum" sz="quarter" idx="10"/>
          </p:nvPr>
        </p:nvSpPr>
        <p:spPr/>
        <p:txBody>
          <a:bodyPr/>
          <a:lstStyle/>
          <a:p>
            <a:fld id="{CF93BF13-CC72-4A3E-ABE7-D2D4920B2D8C}" type="slidenum">
              <a:rPr lang="en-US" smtClean="0"/>
              <a:t>2</a:t>
            </a:fld>
            <a:endParaRPr lang="en-US"/>
          </a:p>
        </p:txBody>
      </p:sp>
    </p:spTree>
    <p:extLst>
      <p:ext uri="{BB962C8B-B14F-4D97-AF65-F5344CB8AC3E}">
        <p14:creationId xmlns:p14="http://schemas.microsoft.com/office/powerpoint/2010/main" val="3526977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3BF13-CC72-4A3E-ABE7-D2D4920B2D8C}" type="slidenum">
              <a:rPr lang="en-US" smtClean="0"/>
              <a:t>3</a:t>
            </a:fld>
            <a:endParaRPr lang="en-US"/>
          </a:p>
        </p:txBody>
      </p:sp>
    </p:spTree>
    <p:extLst>
      <p:ext uri="{BB962C8B-B14F-4D97-AF65-F5344CB8AC3E}">
        <p14:creationId xmlns:p14="http://schemas.microsoft.com/office/powerpoint/2010/main" val="3364142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Things start off slow, but build</a:t>
            </a:r>
            <a:r>
              <a:rPr lang="en-US" baseline="0" dirty="0" smtClean="0"/>
              <a:t> quickly</a:t>
            </a:r>
          </a:p>
          <a:p>
            <a:r>
              <a:rPr lang="en-US" baseline="0" dirty="0" smtClean="0"/>
              <a:t>The end is always an after thought for many, but plan for after the event to ensure loose ends are completed and documentation is made for the future</a:t>
            </a:r>
            <a:endParaRPr lang="en-US" dirty="0"/>
          </a:p>
        </p:txBody>
      </p:sp>
      <p:sp>
        <p:nvSpPr>
          <p:cNvPr id="4" name="Slide Number Placeholder 3"/>
          <p:cNvSpPr>
            <a:spLocks noGrp="1"/>
          </p:cNvSpPr>
          <p:nvPr>
            <p:ph type="sldNum" sz="quarter" idx="10"/>
          </p:nvPr>
        </p:nvSpPr>
        <p:spPr/>
        <p:txBody>
          <a:bodyPr/>
          <a:lstStyle/>
          <a:p>
            <a:fld id="{CF93BF13-CC72-4A3E-ABE7-D2D4920B2D8C}" type="slidenum">
              <a:rPr lang="en-US" smtClean="0"/>
              <a:t>5</a:t>
            </a:fld>
            <a:endParaRPr lang="en-US"/>
          </a:p>
        </p:txBody>
      </p:sp>
    </p:spTree>
    <p:extLst>
      <p:ext uri="{BB962C8B-B14F-4D97-AF65-F5344CB8AC3E}">
        <p14:creationId xmlns:p14="http://schemas.microsoft.com/office/powerpoint/2010/main" val="3966044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Leadership</a:t>
            </a:r>
            <a:r>
              <a:rPr lang="en-US" baseline="0" dirty="0" smtClean="0"/>
              <a:t> must never stop planning the project.  </a:t>
            </a:r>
          </a:p>
          <a:p>
            <a:r>
              <a:rPr lang="en-US" baseline="0" dirty="0" smtClean="0"/>
              <a:t>Nothing ever goes perfectly according to plan developed at the start</a:t>
            </a:r>
          </a:p>
          <a:p>
            <a:r>
              <a:rPr lang="en-US" baseline="0" dirty="0" smtClean="0"/>
              <a:t>Don’t over plan, you have to give time for your efforts to produce </a:t>
            </a:r>
          </a:p>
          <a:p>
            <a:r>
              <a:rPr lang="en-US" baseline="0" dirty="0" smtClean="0"/>
              <a:t>Assess risk and know where you have weaknesses, review those areas more frequently</a:t>
            </a:r>
            <a:endParaRPr lang="en-US" dirty="0"/>
          </a:p>
        </p:txBody>
      </p:sp>
      <p:sp>
        <p:nvSpPr>
          <p:cNvPr id="4" name="Slide Number Placeholder 3"/>
          <p:cNvSpPr>
            <a:spLocks noGrp="1"/>
          </p:cNvSpPr>
          <p:nvPr>
            <p:ph type="sldNum" sz="quarter" idx="10"/>
          </p:nvPr>
        </p:nvSpPr>
        <p:spPr/>
        <p:txBody>
          <a:bodyPr/>
          <a:lstStyle/>
          <a:p>
            <a:fld id="{CF93BF13-CC72-4A3E-ABE7-D2D4920B2D8C}" type="slidenum">
              <a:rPr lang="en-US" smtClean="0"/>
              <a:t>6</a:t>
            </a:fld>
            <a:endParaRPr lang="en-US"/>
          </a:p>
        </p:txBody>
      </p:sp>
    </p:spTree>
    <p:extLst>
      <p:ext uri="{BB962C8B-B14F-4D97-AF65-F5344CB8AC3E}">
        <p14:creationId xmlns:p14="http://schemas.microsoft.com/office/powerpoint/2010/main" val="2125171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comes this O’CRAP moment about half way through</a:t>
            </a:r>
            <a:r>
              <a:rPr lang="en-US" baseline="0" dirty="0" smtClean="0"/>
              <a:t> where you realize how little time you have</a:t>
            </a:r>
          </a:p>
          <a:p>
            <a:r>
              <a:rPr lang="en-US" baseline="0" dirty="0" smtClean="0"/>
              <a:t>Tomorrow’s session on scheduling will talk about how to help avoid that from happening</a:t>
            </a:r>
            <a:endParaRPr lang="en-US" dirty="0"/>
          </a:p>
        </p:txBody>
      </p:sp>
      <p:sp>
        <p:nvSpPr>
          <p:cNvPr id="4" name="Slide Number Placeholder 3"/>
          <p:cNvSpPr>
            <a:spLocks noGrp="1"/>
          </p:cNvSpPr>
          <p:nvPr>
            <p:ph type="sldNum" sz="quarter" idx="10"/>
          </p:nvPr>
        </p:nvSpPr>
        <p:spPr/>
        <p:txBody>
          <a:bodyPr/>
          <a:lstStyle/>
          <a:p>
            <a:fld id="{CF93BF13-CC72-4A3E-ABE7-D2D4920B2D8C}" type="slidenum">
              <a:rPr lang="en-US" smtClean="0"/>
              <a:t>7</a:t>
            </a:fld>
            <a:endParaRPr lang="en-US"/>
          </a:p>
        </p:txBody>
      </p:sp>
    </p:spTree>
    <p:extLst>
      <p:ext uri="{BB962C8B-B14F-4D97-AF65-F5344CB8AC3E}">
        <p14:creationId xmlns:p14="http://schemas.microsoft.com/office/powerpoint/2010/main" val="4119709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must learn as leaders</a:t>
            </a:r>
            <a:r>
              <a:rPr lang="en-US" baseline="0" dirty="0" smtClean="0"/>
              <a:t> to properly blend the technical with the social</a:t>
            </a:r>
          </a:p>
          <a:p>
            <a:r>
              <a:rPr lang="en-US" baseline="0" dirty="0" smtClean="0"/>
              <a:t>This at times requires the team to celebrate success </a:t>
            </a:r>
          </a:p>
          <a:p>
            <a:r>
              <a:rPr lang="en-US" baseline="0" dirty="0" smtClean="0"/>
              <a:t>And times to realize and acknowledge failure</a:t>
            </a:r>
          </a:p>
          <a:p>
            <a:r>
              <a:rPr lang="en-US" baseline="0" dirty="0" smtClean="0"/>
              <a:t>Remember conflict is part of the process and managed well will drive higher performance</a:t>
            </a:r>
          </a:p>
          <a:p>
            <a:r>
              <a:rPr lang="en-US" baseline="0" dirty="0" smtClean="0"/>
              <a:t>RESPECT is key</a:t>
            </a:r>
            <a:endParaRPr lang="en-US" dirty="0"/>
          </a:p>
        </p:txBody>
      </p:sp>
      <p:sp>
        <p:nvSpPr>
          <p:cNvPr id="4" name="Slide Number Placeholder 3"/>
          <p:cNvSpPr>
            <a:spLocks noGrp="1"/>
          </p:cNvSpPr>
          <p:nvPr>
            <p:ph type="sldNum" sz="quarter" idx="10"/>
          </p:nvPr>
        </p:nvSpPr>
        <p:spPr/>
        <p:txBody>
          <a:bodyPr/>
          <a:lstStyle/>
          <a:p>
            <a:fld id="{CF93BF13-CC72-4A3E-ABE7-D2D4920B2D8C}" type="slidenum">
              <a:rPr lang="en-US" smtClean="0"/>
              <a:t>8</a:t>
            </a:fld>
            <a:endParaRPr lang="en-US"/>
          </a:p>
        </p:txBody>
      </p:sp>
    </p:spTree>
    <p:extLst>
      <p:ext uri="{BB962C8B-B14F-4D97-AF65-F5344CB8AC3E}">
        <p14:creationId xmlns:p14="http://schemas.microsoft.com/office/powerpoint/2010/main" val="47079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big picture as you consider what areas need to be covered</a:t>
            </a:r>
          </a:p>
          <a:p>
            <a:r>
              <a:rPr lang="en-US" dirty="0" smtClean="0"/>
              <a:t>Identify</a:t>
            </a:r>
            <a:r>
              <a:rPr lang="en-US" baseline="0" dirty="0" smtClean="0"/>
              <a:t> natural areas of study on your campus that can fill those needs</a:t>
            </a:r>
          </a:p>
          <a:p>
            <a:r>
              <a:rPr lang="en-US" baseline="0" dirty="0" smtClean="0"/>
              <a:t>Every team will organize differently based on what skill sets are available to them</a:t>
            </a:r>
          </a:p>
          <a:p>
            <a:r>
              <a:rPr lang="en-US" baseline="0" dirty="0" smtClean="0"/>
              <a:t>No matter what there are these five primary core areas that must be included</a:t>
            </a:r>
            <a:endParaRPr lang="en-US" dirty="0"/>
          </a:p>
        </p:txBody>
      </p:sp>
      <p:sp>
        <p:nvSpPr>
          <p:cNvPr id="4" name="Slide Number Placeholder 3"/>
          <p:cNvSpPr>
            <a:spLocks noGrp="1"/>
          </p:cNvSpPr>
          <p:nvPr>
            <p:ph type="sldNum" sz="quarter" idx="10"/>
          </p:nvPr>
        </p:nvSpPr>
        <p:spPr/>
        <p:txBody>
          <a:bodyPr/>
          <a:lstStyle/>
          <a:p>
            <a:fld id="{CF93BF13-CC72-4A3E-ABE7-D2D4920B2D8C}" type="slidenum">
              <a:rPr lang="en-US" smtClean="0"/>
              <a:t>9</a:t>
            </a:fld>
            <a:endParaRPr lang="en-US"/>
          </a:p>
        </p:txBody>
      </p:sp>
    </p:spTree>
    <p:extLst>
      <p:ext uri="{BB962C8B-B14F-4D97-AF65-F5344CB8AC3E}">
        <p14:creationId xmlns:p14="http://schemas.microsoft.com/office/powerpoint/2010/main" val="3133055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WBS</a:t>
            </a:r>
            <a:r>
              <a:rPr lang="en-US" baseline="0" dirty="0" smtClean="0"/>
              <a:t> are the framework from which all of your technical planning will be generated</a:t>
            </a:r>
          </a:p>
          <a:p>
            <a:r>
              <a:rPr lang="en-US" baseline="0" dirty="0" smtClean="0"/>
              <a:t>Do a good job here and much of the other aspects will fall into place</a:t>
            </a:r>
          </a:p>
          <a:p>
            <a:r>
              <a:rPr lang="en-US" baseline="0" dirty="0" smtClean="0"/>
              <a:t>Suggest using a systems approach vs a task approach when addressing your vehicle</a:t>
            </a:r>
          </a:p>
          <a:p>
            <a:endParaRPr lang="en-US" baseline="0" dirty="0" smtClean="0"/>
          </a:p>
          <a:p>
            <a:r>
              <a:rPr lang="en-US" baseline="0" dirty="0" smtClean="0"/>
              <a:t>This approach can also be used to outline your other areas as well</a:t>
            </a:r>
          </a:p>
          <a:p>
            <a:r>
              <a:rPr lang="en-US" baseline="0" dirty="0" smtClean="0"/>
              <a:t>Most like to see this in a graphical format</a:t>
            </a:r>
          </a:p>
          <a:p>
            <a:r>
              <a:rPr lang="en-US" baseline="0" dirty="0" smtClean="0"/>
              <a:t>But an excel outline will fit better when adding details to the overall list</a:t>
            </a:r>
          </a:p>
          <a:p>
            <a:r>
              <a:rPr lang="en-US" baseline="0" dirty="0" smtClean="0"/>
              <a:t>Software like MS Project can help guide you in this exercise</a:t>
            </a:r>
          </a:p>
          <a:p>
            <a:r>
              <a:rPr lang="en-US" baseline="0" dirty="0" smtClean="0"/>
              <a:t>BUT</a:t>
            </a:r>
          </a:p>
          <a:p>
            <a:r>
              <a:rPr lang="en-US" baseline="0" dirty="0" smtClean="0"/>
              <a:t>Don’t let the complexity of software think that it is a solution to planning, it is a tool and can be overkill and rob you of effort if you let it</a:t>
            </a:r>
          </a:p>
        </p:txBody>
      </p:sp>
      <p:sp>
        <p:nvSpPr>
          <p:cNvPr id="4" name="Slide Number Placeholder 3"/>
          <p:cNvSpPr>
            <a:spLocks noGrp="1"/>
          </p:cNvSpPr>
          <p:nvPr>
            <p:ph type="sldNum" sz="quarter" idx="10"/>
          </p:nvPr>
        </p:nvSpPr>
        <p:spPr/>
        <p:txBody>
          <a:bodyPr/>
          <a:lstStyle/>
          <a:p>
            <a:fld id="{CF93BF13-CC72-4A3E-ABE7-D2D4920B2D8C}" type="slidenum">
              <a:rPr lang="en-US" smtClean="0"/>
              <a:t>10</a:t>
            </a:fld>
            <a:endParaRPr lang="en-US"/>
          </a:p>
        </p:txBody>
      </p:sp>
    </p:spTree>
    <p:extLst>
      <p:ext uri="{BB962C8B-B14F-4D97-AF65-F5344CB8AC3E}">
        <p14:creationId xmlns:p14="http://schemas.microsoft.com/office/powerpoint/2010/main" val="22760291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l="37418" t="34700" b="15556"/>
          <a:stretch/>
        </p:blipFill>
        <p:spPr>
          <a:xfrm>
            <a:off x="0" y="0"/>
            <a:ext cx="7335982" cy="4373218"/>
          </a:xfrm>
          <a:prstGeom prst="rect">
            <a:avLst/>
          </a:prstGeom>
        </p:spPr>
      </p:pic>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r="9706" b="13213"/>
          <a:stretch/>
        </p:blipFill>
        <p:spPr>
          <a:xfrm>
            <a:off x="6033533" y="-1"/>
            <a:ext cx="6158467" cy="4439479"/>
          </a:xfrm>
          <a:prstGeom prst="rect">
            <a:avLst/>
          </a:prstGeom>
        </p:spPr>
      </p:pic>
      <p:sp>
        <p:nvSpPr>
          <p:cNvPr id="13" name="Rectangle 12"/>
          <p:cNvSpPr/>
          <p:nvPr userDrawn="1"/>
        </p:nvSpPr>
        <p:spPr>
          <a:xfrm>
            <a:off x="3915156" y="-432"/>
            <a:ext cx="4361688" cy="4359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0" y="4960136"/>
            <a:ext cx="12192000" cy="1897863"/>
          </a:xfrm>
        </p:spPr>
        <p:txBody>
          <a:bodyPr anchor="ctr">
            <a:normAutofit/>
          </a:bodyPr>
          <a:lstStyle>
            <a:lvl1pPr algn="ctr">
              <a:defRPr sz="5400" b="0" spc="200" baseline="0">
                <a:latin typeface="Calibri" panose="020F0502020204030204" pitchFamily="34" charset="0"/>
                <a:cs typeface="Calibri" panose="020F0502020204030204" pitchFamily="34" charset="0"/>
              </a:defRPr>
            </a:lvl1pPr>
          </a:lstStyle>
          <a:p>
            <a:r>
              <a:rPr lang="en-US" dirty="0" smtClean="0"/>
              <a:t>TITLE</a:t>
            </a:r>
            <a:endParaRPr lang="en-US" dirty="0"/>
          </a:p>
        </p:txBody>
      </p:sp>
      <p:sp>
        <p:nvSpPr>
          <p:cNvPr id="14" name="Title 1"/>
          <p:cNvSpPr txBox="1">
            <a:spLocks/>
          </p:cNvSpPr>
          <p:nvPr userDrawn="1"/>
        </p:nvSpPr>
        <p:spPr>
          <a:xfrm>
            <a:off x="-1" y="4359965"/>
            <a:ext cx="12192001" cy="572169"/>
          </a:xfrm>
          <a:prstGeom prst="rect">
            <a:avLst/>
          </a:prstGeom>
          <a:solidFill>
            <a:schemeClr val="tx1"/>
          </a:solidFill>
        </p:spPr>
        <p:txBody>
          <a:bodyPr vert="horz" lIns="91440" tIns="45720" rIns="91440" bIns="45720" rtlCol="0" anchor="ctr">
            <a:noAutofit/>
          </a:bodyPr>
          <a:lstStyle>
            <a:lvl1pPr algn="r" defTabSz="914400" rtl="0" eaLnBrk="1" latinLnBrk="0" hangingPunct="1">
              <a:lnSpc>
                <a:spcPct val="80000"/>
              </a:lnSpc>
              <a:spcBef>
                <a:spcPct val="0"/>
              </a:spcBef>
              <a:buNone/>
              <a:defRPr sz="4400" kern="1200" cap="all" spc="200" baseline="0">
                <a:solidFill>
                  <a:schemeClr val="tx1">
                    <a:lumMod val="95000"/>
                    <a:lumOff val="5000"/>
                  </a:schemeClr>
                </a:solidFill>
                <a:latin typeface="+mj-lt"/>
                <a:ea typeface="+mj-ea"/>
                <a:cs typeface="+mj-cs"/>
              </a:defRPr>
            </a:lvl1pPr>
          </a:lstStyle>
          <a:p>
            <a:pPr algn="ctr"/>
            <a:r>
              <a:rPr lang="en-US" sz="2400" b="1" baseline="0" dirty="0" smtClean="0">
                <a:solidFill>
                  <a:schemeClr val="bg1"/>
                </a:solidFill>
                <a:latin typeface="Calibri" panose="020F0502020204030204" pitchFamily="34" charset="0"/>
                <a:cs typeface="Calibri" panose="020F0502020204030204" pitchFamily="34" charset="0"/>
              </a:rPr>
              <a:t>Innovators Educational Foundation Board Meeting Nov 2018</a:t>
            </a:r>
            <a:endParaRPr lang="en-US" sz="2400" b="1" dirty="0">
              <a:solidFill>
                <a:schemeClr val="bg1"/>
              </a:solidFill>
              <a:latin typeface="Calibri" panose="020F0502020204030204" pitchFamily="34" charset="0"/>
              <a:cs typeface="Calibri" panose="020F0502020204030204" pitchFamily="34" charset="0"/>
            </a:endParaRPr>
          </a:p>
        </p:txBody>
      </p:sp>
      <p:grpSp>
        <p:nvGrpSpPr>
          <p:cNvPr id="11" name="Group 10"/>
          <p:cNvGrpSpPr/>
          <p:nvPr userDrawn="1"/>
        </p:nvGrpSpPr>
        <p:grpSpPr>
          <a:xfrm>
            <a:off x="4282244" y="3043165"/>
            <a:ext cx="3627512" cy="914400"/>
            <a:chOff x="4117327" y="1691446"/>
            <a:chExt cx="3627512" cy="914400"/>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17327" y="1691446"/>
              <a:ext cx="2156603" cy="914400"/>
            </a:xfrm>
            <a:prstGeom prst="rect">
              <a:avLst/>
            </a:prstGeom>
          </p:spPr>
        </p:pic>
        <p:pic>
          <p:nvPicPr>
            <p:cNvPr id="21" name="Picture 2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348810" y="1691446"/>
              <a:ext cx="1396029" cy="914400"/>
            </a:xfrm>
            <a:prstGeom prst="rect">
              <a:avLst/>
            </a:prstGeom>
          </p:spPr>
        </p:pic>
      </p:grpSp>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82917" y="548122"/>
            <a:ext cx="2026167" cy="2026167"/>
          </a:xfrm>
          <a:prstGeom prst="rect">
            <a:avLst/>
          </a:prstGeom>
        </p:spPr>
      </p:pic>
      <p:sp>
        <p:nvSpPr>
          <p:cNvPr id="17" name="Frame 16"/>
          <p:cNvSpPr/>
          <p:nvPr userDrawn="1"/>
        </p:nvSpPr>
        <p:spPr>
          <a:xfrm>
            <a:off x="3915156" y="-1294"/>
            <a:ext cx="4361687" cy="4361687"/>
          </a:xfrm>
          <a:prstGeom prst="frame">
            <a:avLst>
              <a:gd name="adj1" fmla="val 3133"/>
            </a:avLst>
          </a:prstGeom>
          <a:solidFill>
            <a:srgbClr val="F9E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17"/>
          <p:cNvSpPr/>
          <p:nvPr userDrawn="1"/>
        </p:nvSpPr>
        <p:spPr>
          <a:xfrm>
            <a:off x="-1" y="4932134"/>
            <a:ext cx="12192001" cy="45719"/>
          </a:xfrm>
          <a:prstGeom prst="rect">
            <a:avLst/>
          </a:prstGeom>
          <a:solidFill>
            <a:srgbClr val="F9E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9942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57200" marR="0" indent="-457200" algn="l" defTabSz="914400" rtl="0" eaLnBrk="1" fontAlgn="auto" latinLnBrk="0" hangingPunct="1">
              <a:lnSpc>
                <a:spcPct val="90000"/>
              </a:lnSpc>
              <a:spcBef>
                <a:spcPts val="1200"/>
              </a:spcBef>
              <a:spcAft>
                <a:spcPts val="200"/>
              </a:spcAft>
              <a:buClr>
                <a:srgbClr val="1CADE4"/>
              </a:buClr>
              <a:buSzPct val="100000"/>
              <a:buFont typeface="Wingdings" panose="05000000000000000000" pitchFamily="2" charset="2"/>
              <a:buChar char="§"/>
              <a:tabLst/>
              <a:defRPr/>
            </a:lvl1pPr>
            <a:lvl2pPr marL="265176" marR="0"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lvl2pPr>
            <a:lvl3pPr marL="448056" marR="0"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lvl3pPr>
            <a:lvl4pPr marL="594360" marR="0"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lvl4pPr>
            <a:lvl5pPr marL="777240" marR="0"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lvl5p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Click to edit Master text styles</a:t>
            </a:r>
          </a:p>
          <a:p>
            <a:pPr marL="265176" marR="0" lvl="1"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Second level</a:t>
            </a:r>
          </a:p>
          <a:p>
            <a:pPr marL="448056" marR="0" lvl="2"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Third level</a:t>
            </a:r>
          </a:p>
          <a:p>
            <a:pPr marL="594360" marR="0" lvl="3"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Fourth level</a:t>
            </a:r>
          </a:p>
          <a:p>
            <a:pPr marL="777240" marR="0" lvl="4"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pPr>
            <a:r>
              <a:rPr kumimoji="0" lang="en-US" sz="1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Fifth level</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301185FE-7664-4560-A59B-D35684CDC066}" type="slidenum">
              <a:rPr lang="en-US" smtClean="0"/>
              <a:t>‹#›</a:t>
            </a:fld>
            <a:endParaRPr lang="en-US"/>
          </a:p>
        </p:txBody>
      </p:sp>
    </p:spTree>
    <p:extLst>
      <p:ext uri="{BB962C8B-B14F-4D97-AF65-F5344CB8AC3E}">
        <p14:creationId xmlns:p14="http://schemas.microsoft.com/office/powerpoint/2010/main" val="6710395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42122" y="338328"/>
            <a:ext cx="11068878" cy="768626"/>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024126" y="1234439"/>
            <a:ext cx="5244737" cy="5093789"/>
          </a:xfrm>
        </p:spPr>
        <p:txBody>
          <a:bodyPr/>
          <a:lstStyle>
            <a:lvl1pPr marL="91440" marR="0" indent="-91440" algn="l" defTabSz="914400" rtl="0" eaLnBrk="1" fontAlgn="auto" latinLnBrk="0" hangingPunct="1">
              <a:lnSpc>
                <a:spcPct val="90000"/>
              </a:lnSpc>
              <a:spcBef>
                <a:spcPts val="1200"/>
              </a:spcBef>
              <a:spcAft>
                <a:spcPts val="200"/>
              </a:spcAft>
              <a:buClr>
                <a:srgbClr val="1CADE4"/>
              </a:buClr>
              <a:buSzPct val="100000"/>
              <a:buFont typeface="Wingdings" panose="05000000000000000000" pitchFamily="2" charset="2"/>
              <a:buChar char="§"/>
              <a:tabLst/>
              <a:defRPr/>
            </a:lvl1pPr>
            <a:lvl2pPr marL="265176" marR="0"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lvl2pPr>
            <a:lvl3pPr marL="448056" marR="0"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lvl3pPr>
            <a:lvl4pPr marL="594360" marR="0"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lvl4pPr>
            <a:lvl5pPr marL="777240" marR="0"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lvl5p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Click to edit Master text styles</a:t>
            </a:r>
          </a:p>
          <a:p>
            <a:pPr marL="265176" marR="0" lvl="1"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Second level</a:t>
            </a:r>
          </a:p>
          <a:p>
            <a:pPr marL="448056" marR="0" lvl="2"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Third level</a:t>
            </a:r>
          </a:p>
          <a:p>
            <a:pPr marL="594360" marR="0" lvl="3"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Fourth level</a:t>
            </a:r>
          </a:p>
          <a:p>
            <a:pPr marL="777240" marR="0" lvl="4"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pPr>
            <a:r>
              <a:rPr kumimoji="0" lang="en-US" sz="1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Fifth level</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Content Placeholder 3"/>
          <p:cNvSpPr>
            <a:spLocks noGrp="1"/>
          </p:cNvSpPr>
          <p:nvPr>
            <p:ph sz="half" idx="2"/>
          </p:nvPr>
        </p:nvSpPr>
        <p:spPr>
          <a:xfrm>
            <a:off x="6566263" y="1234439"/>
            <a:ext cx="5244737" cy="5093789"/>
          </a:xfrm>
        </p:spPr>
        <p:txBody>
          <a:bodyPr/>
          <a:lstStyle>
            <a:lvl1pPr marL="91440" marR="0" indent="-91440" algn="l" defTabSz="914400" rtl="0" eaLnBrk="1" fontAlgn="auto" latinLnBrk="0" hangingPunct="1">
              <a:lnSpc>
                <a:spcPct val="90000"/>
              </a:lnSpc>
              <a:spcBef>
                <a:spcPts val="1200"/>
              </a:spcBef>
              <a:spcAft>
                <a:spcPts val="200"/>
              </a:spcAft>
              <a:buClr>
                <a:srgbClr val="1CADE4"/>
              </a:buClr>
              <a:buSzPct val="100000"/>
              <a:buFont typeface="Wingdings" panose="05000000000000000000" pitchFamily="2" charset="2"/>
              <a:buChar char="§"/>
              <a:tabLst/>
              <a:defRPr/>
            </a:lvl1pPr>
            <a:lvl2pPr marL="265176" marR="0"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lvl2pPr>
            <a:lvl3pPr marL="448056" marR="0"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lvl3pPr>
            <a:lvl4pPr marL="594360" marR="0"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lvl4pPr>
            <a:lvl5pPr marL="777240" marR="0"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lvl5p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Click to edit Master text styles</a:t>
            </a:r>
          </a:p>
          <a:p>
            <a:pPr marL="265176" marR="0" lvl="1"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Second level</a:t>
            </a:r>
          </a:p>
          <a:p>
            <a:pPr marL="448056" marR="0" lvl="2"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Third level</a:t>
            </a:r>
          </a:p>
          <a:p>
            <a:pPr marL="594360" marR="0" lvl="3"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Fourth level</a:t>
            </a:r>
          </a:p>
          <a:p>
            <a:pPr marL="777240" marR="0" lvl="4"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pPr>
            <a:r>
              <a:rPr kumimoji="0" lang="en-US" sz="1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Fifth level</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Slide Number Placeholder 6"/>
          <p:cNvSpPr>
            <a:spLocks noGrp="1"/>
          </p:cNvSpPr>
          <p:nvPr>
            <p:ph type="sldNum" sz="quarter" idx="12"/>
          </p:nvPr>
        </p:nvSpPr>
        <p:spPr>
          <a:xfrm>
            <a:off x="10837333" y="6470704"/>
            <a:ext cx="973667" cy="274320"/>
          </a:xfrm>
          <a:prstGeom prst="rect">
            <a:avLst/>
          </a:prstGeom>
        </p:spPr>
        <p:txBody>
          <a:bodyPr/>
          <a:lstStyle/>
          <a:p>
            <a:fld id="{301185FE-7664-4560-A59B-D35684CDC066}" type="slidenum">
              <a:rPr lang="en-US" smtClean="0"/>
              <a:t>‹#›</a:t>
            </a:fld>
            <a:endParaRPr lang="en-US"/>
          </a:p>
        </p:txBody>
      </p:sp>
    </p:spTree>
    <p:extLst>
      <p:ext uri="{BB962C8B-B14F-4D97-AF65-F5344CB8AC3E}">
        <p14:creationId xmlns:p14="http://schemas.microsoft.com/office/powerpoint/2010/main" val="39384134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10837333" y="6470704"/>
            <a:ext cx="973667" cy="274320"/>
          </a:xfrm>
          <a:prstGeom prst="rect">
            <a:avLst/>
          </a:prstGeom>
        </p:spPr>
        <p:txBody>
          <a:bodyPr/>
          <a:lstStyle/>
          <a:p>
            <a:fld id="{301185FE-7664-4560-A59B-D35684CDC066}" type="slidenum">
              <a:rPr lang="en-US" smtClean="0"/>
              <a:t>‹#›</a:t>
            </a:fld>
            <a:endParaRPr lang="en-US"/>
          </a:p>
        </p:txBody>
      </p:sp>
    </p:spTree>
    <p:extLst>
      <p:ext uri="{BB962C8B-B14F-4D97-AF65-F5344CB8AC3E}">
        <p14:creationId xmlns:p14="http://schemas.microsoft.com/office/powerpoint/2010/main" val="2807619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837333" y="6470704"/>
            <a:ext cx="973667" cy="274320"/>
          </a:xfrm>
          <a:prstGeom prst="rect">
            <a:avLst/>
          </a:prstGeom>
        </p:spPr>
        <p:txBody>
          <a:bodyPr/>
          <a:lstStyle/>
          <a:p>
            <a:fld id="{301185FE-7664-4560-A59B-D35684CDC066}" type="slidenum">
              <a:rPr lang="en-US" smtClean="0"/>
              <a:t>‹#›</a:t>
            </a:fld>
            <a:endParaRPr lang="en-US"/>
          </a:p>
        </p:txBody>
      </p:sp>
    </p:spTree>
    <p:extLst>
      <p:ext uri="{BB962C8B-B14F-4D97-AF65-F5344CB8AC3E}">
        <p14:creationId xmlns:p14="http://schemas.microsoft.com/office/powerpoint/2010/main" val="27353070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2121" y="333428"/>
            <a:ext cx="11068879" cy="76650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42122" y="1232452"/>
            <a:ext cx="11068878" cy="5076908"/>
          </a:xfrm>
          <a:prstGeom prst="rect">
            <a:avLst/>
          </a:prstGeom>
        </p:spPr>
        <p:txBody>
          <a:bodyPr vert="horz" lIns="45720" tIns="45720" rIns="45720" bIns="45720" rtlCol="0">
            <a:normAutofit/>
          </a:body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Click to edit Master text styles</a:t>
            </a:r>
          </a:p>
          <a:p>
            <a:pPr marL="265176" marR="0" lvl="1"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Second level</a:t>
            </a:r>
          </a:p>
          <a:p>
            <a:pPr marL="448056" marR="0" lvl="2"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Third level</a:t>
            </a:r>
          </a:p>
          <a:p>
            <a:pPr marL="594360" marR="0" lvl="3"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Fourth level</a:t>
            </a:r>
          </a:p>
          <a:p>
            <a:pPr marL="777240" marR="0" lvl="4"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pPr>
            <a:r>
              <a:rPr kumimoji="0" lang="en-US" sz="1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Fifth level</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10" name="Straight Connector 9"/>
          <p:cNvCxnSpPr/>
          <p:nvPr userDrawn="1"/>
        </p:nvCxnSpPr>
        <p:spPr>
          <a:xfrm flipH="1">
            <a:off x="848139" y="1099930"/>
            <a:ext cx="11343863"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346680"/>
            <a:ext cx="755376" cy="755376"/>
          </a:xfrm>
          <a:prstGeom prst="rect">
            <a:avLst/>
          </a:prstGeom>
        </p:spPr>
      </p:pic>
      <p:sp>
        <p:nvSpPr>
          <p:cNvPr id="14" name="Slide Number Placeholder 5"/>
          <p:cNvSpPr>
            <a:spLocks noGrp="1"/>
          </p:cNvSpPr>
          <p:nvPr>
            <p:ph type="sldNum" sz="quarter" idx="4"/>
          </p:nvPr>
        </p:nvSpPr>
        <p:spPr>
          <a:xfrm>
            <a:off x="11163300" y="6470704"/>
            <a:ext cx="647700" cy="274320"/>
          </a:xfrm>
          <a:prstGeom prst="rect">
            <a:avLst/>
          </a:prstGeom>
        </p:spPr>
        <p:txBody>
          <a:bodyPr/>
          <a:lstStyle>
            <a:lvl1pPr algn="r">
              <a:defRPr sz="1000">
                <a:latin typeface="Calibri" panose="020F0502020204030204" pitchFamily="34" charset="0"/>
                <a:cs typeface="Calibri" panose="020F0502020204030204" pitchFamily="34" charset="0"/>
              </a:defRPr>
            </a:lvl1pPr>
          </a:lstStyle>
          <a:p>
            <a:fld id="{301185FE-7664-4560-A59B-D35684CDC066}" type="slidenum">
              <a:rPr lang="en-US" smtClean="0"/>
              <a:pPr/>
              <a:t>‹#›</a:t>
            </a:fld>
            <a:endParaRPr lang="en-US" dirty="0"/>
          </a:p>
        </p:txBody>
      </p:sp>
    </p:spTree>
    <p:extLst>
      <p:ext uri="{BB962C8B-B14F-4D97-AF65-F5344CB8AC3E}">
        <p14:creationId xmlns:p14="http://schemas.microsoft.com/office/powerpoint/2010/main" val="227692770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4" r:id="rId3"/>
    <p:sldLayoutId id="2147483686" r:id="rId4"/>
    <p:sldLayoutId id="2147483687" r:id="rId5"/>
  </p:sldLayoutIdLst>
  <p:timing>
    <p:tnLst>
      <p:par>
        <p:cTn id="1" dur="indefinite" restart="never" nodeType="tmRoot"/>
      </p:par>
    </p:tnLst>
  </p:timing>
  <p:hf hdr="0" ftr="0" dt="0"/>
  <p:txStyles>
    <p:titleStyle>
      <a:lvl1pPr algn="l" defTabSz="914400" rtl="0" eaLnBrk="1" latinLnBrk="0" hangingPunct="1">
        <a:lnSpc>
          <a:spcPct val="80000"/>
        </a:lnSpc>
        <a:spcBef>
          <a:spcPct val="0"/>
        </a:spcBef>
        <a:buNone/>
        <a:defRPr sz="4800" kern="1200" cap="all" spc="100" baseline="0">
          <a:solidFill>
            <a:schemeClr val="tx1">
              <a:lumMod val="95000"/>
              <a:lumOff val="5000"/>
            </a:schemeClr>
          </a:solidFill>
          <a:latin typeface="Calibri" panose="020F0502020204030204" pitchFamily="34" charset="0"/>
          <a:ea typeface="+mj-ea"/>
          <a:cs typeface="Calibri" panose="020F0502020204030204" pitchFamily="34" charset="0"/>
        </a:defRPr>
      </a:lvl1pPr>
    </p:titleStyle>
    <p:bodyStyle>
      <a:lvl1pPr marL="457200" marR="0" indent="-457200" algn="l" defTabSz="914400" rtl="0" eaLnBrk="1" fontAlgn="auto" latinLnBrk="0" hangingPunct="1">
        <a:lnSpc>
          <a:spcPct val="90000"/>
        </a:lnSpc>
        <a:spcBef>
          <a:spcPts val="1200"/>
        </a:spcBef>
        <a:spcAft>
          <a:spcPts val="200"/>
        </a:spcAft>
        <a:buClr>
          <a:srgbClr val="1CADE4"/>
        </a:buClr>
        <a:buSzPct val="100000"/>
        <a:buFont typeface="Wingdings" panose="05000000000000000000" pitchFamily="2" charset="2"/>
        <a:buChar char="§"/>
        <a:tabLst/>
        <a:defRPr sz="2200" kern="1200">
          <a:solidFill>
            <a:schemeClr val="tx1"/>
          </a:solidFill>
          <a:latin typeface="Calibri" panose="020F0502020204030204" pitchFamily="34" charset="0"/>
          <a:ea typeface="+mn-ea"/>
          <a:cs typeface="Calibri" panose="020F0502020204030204" pitchFamily="34" charset="0"/>
        </a:defRPr>
      </a:lvl1pPr>
      <a:lvl2pPr marL="128016" marR="0" indent="0" algn="l" defTabSz="914400" rtl="0" eaLnBrk="1" fontAlgn="auto" latinLnBrk="0" hangingPunct="1">
        <a:lnSpc>
          <a:spcPct val="90000"/>
        </a:lnSpc>
        <a:spcBef>
          <a:spcPts val="200"/>
        </a:spcBef>
        <a:spcAft>
          <a:spcPts val="400"/>
        </a:spcAft>
        <a:buClr>
          <a:srgbClr val="1CADE4"/>
        </a:buClr>
        <a:buSzTx/>
        <a:buFont typeface="Wingdings 3" pitchFamily="18" charset="2"/>
        <a:buNone/>
        <a:tabLst/>
        <a:defRPr sz="1800" kern="1200">
          <a:solidFill>
            <a:schemeClr val="tx1"/>
          </a:solidFill>
          <a:latin typeface="Calibri" panose="020F0502020204030204" pitchFamily="34" charset="0"/>
          <a:ea typeface="+mn-ea"/>
          <a:cs typeface="Calibri" panose="020F0502020204030204" pitchFamily="34" charset="0"/>
        </a:defRPr>
      </a:lvl2pPr>
      <a:lvl3pPr marL="310896" marR="0" indent="0" algn="l" defTabSz="914400" rtl="0" eaLnBrk="1" fontAlgn="auto" latinLnBrk="0" hangingPunct="1">
        <a:lnSpc>
          <a:spcPct val="90000"/>
        </a:lnSpc>
        <a:spcBef>
          <a:spcPts val="200"/>
        </a:spcBef>
        <a:spcAft>
          <a:spcPts val="400"/>
        </a:spcAft>
        <a:buClr>
          <a:srgbClr val="1CADE4"/>
        </a:buClr>
        <a:buSzTx/>
        <a:buFont typeface="Wingdings 3" pitchFamily="18" charset="2"/>
        <a:buNone/>
        <a:tabLst/>
        <a:defRPr sz="1400" kern="1200">
          <a:solidFill>
            <a:schemeClr val="tx1"/>
          </a:solidFill>
          <a:latin typeface="Calibri" panose="020F0502020204030204" pitchFamily="34" charset="0"/>
          <a:ea typeface="+mn-ea"/>
          <a:cs typeface="Calibri" panose="020F0502020204030204" pitchFamily="34" charset="0"/>
        </a:defRPr>
      </a:lvl3pPr>
      <a:lvl4pPr marL="457200" marR="0" indent="0" algn="l" defTabSz="914400" rtl="0" eaLnBrk="1" fontAlgn="auto" latinLnBrk="0" hangingPunct="1">
        <a:lnSpc>
          <a:spcPct val="90000"/>
        </a:lnSpc>
        <a:spcBef>
          <a:spcPts val="200"/>
        </a:spcBef>
        <a:spcAft>
          <a:spcPts val="400"/>
        </a:spcAft>
        <a:buClr>
          <a:srgbClr val="1CADE4"/>
        </a:buClr>
        <a:buSzTx/>
        <a:buFont typeface="Wingdings 3" pitchFamily="18" charset="2"/>
        <a:buNone/>
        <a:tabLst/>
        <a:defRPr sz="1400" kern="1200">
          <a:solidFill>
            <a:schemeClr val="tx1"/>
          </a:solidFill>
          <a:latin typeface="Calibri" panose="020F0502020204030204" pitchFamily="34" charset="0"/>
          <a:ea typeface="+mn-ea"/>
          <a:cs typeface="Calibri" panose="020F0502020204030204" pitchFamily="34" charset="0"/>
        </a:defRPr>
      </a:lvl4pPr>
      <a:lvl5pPr marL="640080" marR="0" indent="0" algn="l" defTabSz="914400" rtl="0" eaLnBrk="1" fontAlgn="auto" latinLnBrk="0" hangingPunct="1">
        <a:lnSpc>
          <a:spcPct val="90000"/>
        </a:lnSpc>
        <a:spcBef>
          <a:spcPts val="200"/>
        </a:spcBef>
        <a:spcAft>
          <a:spcPts val="400"/>
        </a:spcAft>
        <a:buClr>
          <a:srgbClr val="1CADE4"/>
        </a:buClr>
        <a:buSzTx/>
        <a:buFont typeface="Wingdings 3" pitchFamily="18" charset="2"/>
        <a:buNone/>
        <a:tabLst/>
        <a:defRPr sz="1400" kern="1200">
          <a:solidFill>
            <a:schemeClr val="tx1"/>
          </a:solidFill>
          <a:latin typeface="Calibri" panose="020F0502020204030204" pitchFamily="34" charset="0"/>
          <a:ea typeface="+mn-ea"/>
          <a:cs typeface="Calibri" panose="020F050202020403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3255" y="4872453"/>
            <a:ext cx="12192000" cy="1897863"/>
          </a:xfrm>
        </p:spPr>
        <p:txBody>
          <a:bodyPr/>
          <a:lstStyle/>
          <a:p>
            <a:r>
              <a:rPr lang="en-US" dirty="0" smtClean="0"/>
              <a:t>Welcome</a:t>
            </a:r>
            <a:endParaRPr lang="en-US" dirty="0"/>
          </a:p>
        </p:txBody>
      </p:sp>
      <p:sp>
        <p:nvSpPr>
          <p:cNvPr id="3" name="Rectangle 2"/>
          <p:cNvSpPr/>
          <p:nvPr/>
        </p:nvSpPr>
        <p:spPr>
          <a:xfrm>
            <a:off x="0" y="4421688"/>
            <a:ext cx="12192000" cy="24363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atin typeface="Arial Black" panose="020B0A04020102020204" pitchFamily="34" charset="0"/>
              </a:rPr>
              <a:t>Planning and Managing a Successful Project</a:t>
            </a:r>
            <a:endParaRPr lang="en-US" sz="4800" dirty="0">
              <a:latin typeface="Arial Black" panose="020B0A04020102020204" pitchFamily="34" charset="0"/>
            </a:endParaRPr>
          </a:p>
        </p:txBody>
      </p:sp>
    </p:spTree>
    <p:extLst>
      <p:ext uri="{BB962C8B-B14F-4D97-AF65-F5344CB8AC3E}">
        <p14:creationId xmlns:p14="http://schemas.microsoft.com/office/powerpoint/2010/main" val="2094091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156547" y="1198731"/>
            <a:ext cx="11485725" cy="5659269"/>
          </a:xfrm>
          <a:prstGeom prst="rect">
            <a:avLst/>
          </a:prstGeom>
        </p:spPr>
      </p:pic>
      <p:sp>
        <p:nvSpPr>
          <p:cNvPr id="2" name="Title 1"/>
          <p:cNvSpPr>
            <a:spLocks noGrp="1"/>
          </p:cNvSpPr>
          <p:nvPr>
            <p:ph type="title"/>
          </p:nvPr>
        </p:nvSpPr>
        <p:spPr/>
        <p:txBody>
          <a:bodyPr/>
          <a:lstStyle/>
          <a:p>
            <a:r>
              <a:rPr lang="en-US" dirty="0" smtClean="0"/>
              <a:t>Work Breakdown</a:t>
            </a:r>
            <a:endParaRPr lang="en-US" dirty="0"/>
          </a:p>
        </p:txBody>
      </p:sp>
      <p:sp>
        <p:nvSpPr>
          <p:cNvPr id="4" name="Slide Number Placeholder 3"/>
          <p:cNvSpPr>
            <a:spLocks noGrp="1"/>
          </p:cNvSpPr>
          <p:nvPr>
            <p:ph type="sldNum" sz="quarter" idx="12"/>
          </p:nvPr>
        </p:nvSpPr>
        <p:spPr/>
        <p:txBody>
          <a:bodyPr/>
          <a:lstStyle/>
          <a:p>
            <a:fld id="{301185FE-7664-4560-A59B-D35684CDC066}" type="slidenum">
              <a:rPr lang="en-US" smtClean="0"/>
              <a:t>10</a:t>
            </a:fld>
            <a:endParaRPr lang="en-US"/>
          </a:p>
        </p:txBody>
      </p:sp>
    </p:spTree>
    <p:extLst>
      <p:ext uri="{BB962C8B-B14F-4D97-AF65-F5344CB8AC3E}">
        <p14:creationId xmlns:p14="http://schemas.microsoft.com/office/powerpoint/2010/main" val="33008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121" y="333428"/>
            <a:ext cx="11068879" cy="766502"/>
          </a:xfrm>
        </p:spPr>
        <p:txBody>
          <a:bodyPr/>
          <a:lstStyle/>
          <a:p>
            <a:r>
              <a:rPr lang="en-US" dirty="0" smtClean="0"/>
              <a:t>Design, reporting, building</a:t>
            </a:r>
            <a:endParaRPr lang="en-US" dirty="0"/>
          </a:p>
        </p:txBody>
      </p:sp>
      <p:sp>
        <p:nvSpPr>
          <p:cNvPr id="3" name="Content Placeholder 2"/>
          <p:cNvSpPr>
            <a:spLocks noGrp="1"/>
          </p:cNvSpPr>
          <p:nvPr>
            <p:ph idx="1"/>
          </p:nvPr>
        </p:nvSpPr>
        <p:spPr>
          <a:xfrm>
            <a:off x="742122" y="1232452"/>
            <a:ext cx="10785849" cy="5238252"/>
          </a:xfrm>
        </p:spPr>
        <p:txBody>
          <a:bodyPr>
            <a:normAutofit/>
          </a:bodyPr>
          <a:lstStyle/>
          <a:p>
            <a:pPr marL="228600" indent="-228600"/>
            <a:r>
              <a:rPr lang="en-US" sz="3600" dirty="0" smtClean="0"/>
              <a:t>Design Reviews and Processes</a:t>
            </a:r>
          </a:p>
          <a:p>
            <a:pPr marL="36576" lvl="1" indent="-228600"/>
            <a:r>
              <a:rPr lang="en-US" sz="2800" dirty="0" smtClean="0"/>
              <a:t>Acknowledge the learning exercise &amp; expertise is required for success</a:t>
            </a:r>
          </a:p>
          <a:p>
            <a:pPr marL="228600" indent="-228600"/>
            <a:r>
              <a:rPr lang="en-US" sz="3600" dirty="0" smtClean="0"/>
              <a:t>Process to “sign-off” by experienced professionals</a:t>
            </a:r>
          </a:p>
          <a:p>
            <a:pPr marL="228600" indent="-228600"/>
            <a:r>
              <a:rPr lang="en-US" sz="3600" dirty="0" smtClean="0"/>
              <a:t>Objective goals NOT subjective feelings</a:t>
            </a:r>
          </a:p>
          <a:p>
            <a:pPr marL="228600" indent="-228600"/>
            <a:r>
              <a:rPr lang="en-US" sz="3600" dirty="0" smtClean="0"/>
              <a:t>Engineering NOT hunches</a:t>
            </a:r>
          </a:p>
          <a:p>
            <a:pPr marL="228600" indent="-228600"/>
            <a:r>
              <a:rPr lang="en-US" sz="3600" dirty="0" smtClean="0"/>
              <a:t>Manufacturing capabilities NOT hopes and dreams</a:t>
            </a:r>
          </a:p>
          <a:p>
            <a:pPr marL="228600" indent="-228600"/>
            <a:endParaRPr lang="en-US" sz="3600" dirty="0" smtClean="0"/>
          </a:p>
          <a:p>
            <a:pPr marL="228600" indent="-228600"/>
            <a:endParaRPr lang="en-US" sz="3600" dirty="0"/>
          </a:p>
        </p:txBody>
      </p:sp>
      <p:sp>
        <p:nvSpPr>
          <p:cNvPr id="4" name="Slide Number Placeholder 3"/>
          <p:cNvSpPr>
            <a:spLocks noGrp="1"/>
          </p:cNvSpPr>
          <p:nvPr>
            <p:ph type="sldNum" sz="quarter" idx="12"/>
          </p:nvPr>
        </p:nvSpPr>
        <p:spPr/>
        <p:txBody>
          <a:bodyPr/>
          <a:lstStyle/>
          <a:p>
            <a:fld id="{301185FE-7664-4560-A59B-D35684CDC066}" type="slidenum">
              <a:rPr lang="en-US" smtClean="0"/>
              <a:t>11</a:t>
            </a:fld>
            <a:endParaRPr lang="en-US"/>
          </a:p>
        </p:txBody>
      </p:sp>
    </p:spTree>
    <p:extLst>
      <p:ext uri="{BB962C8B-B14F-4D97-AF65-F5344CB8AC3E}">
        <p14:creationId xmlns:p14="http://schemas.microsoft.com/office/powerpoint/2010/main" val="118748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anim calcmode="lin" valueType="num">
                                      <p:cBhvr>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anim calcmode="lin" valueType="num">
                                      <p:cBhvr>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anim calcmode="lin" valueType="num">
                                      <p:cBhvr>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121" y="333428"/>
            <a:ext cx="11068879" cy="766502"/>
          </a:xfrm>
        </p:spPr>
        <p:txBody>
          <a:bodyPr/>
          <a:lstStyle/>
          <a:p>
            <a:r>
              <a:rPr lang="en-US" dirty="0" smtClean="0"/>
              <a:t>Design, reporting, building</a:t>
            </a:r>
            <a:endParaRPr lang="en-US" dirty="0"/>
          </a:p>
        </p:txBody>
      </p:sp>
      <p:sp>
        <p:nvSpPr>
          <p:cNvPr id="3" name="Content Placeholder 2"/>
          <p:cNvSpPr>
            <a:spLocks noGrp="1"/>
          </p:cNvSpPr>
          <p:nvPr>
            <p:ph idx="1"/>
          </p:nvPr>
        </p:nvSpPr>
        <p:spPr>
          <a:xfrm>
            <a:off x="522514" y="1232452"/>
            <a:ext cx="11430000" cy="5238252"/>
          </a:xfrm>
        </p:spPr>
        <p:txBody>
          <a:bodyPr>
            <a:normAutofit lnSpcReduction="10000"/>
          </a:bodyPr>
          <a:lstStyle/>
          <a:p>
            <a:pPr marL="228600" indent="-228600"/>
            <a:r>
              <a:rPr lang="en-US" sz="3600" dirty="0" smtClean="0"/>
              <a:t>Limit number of design groups to limit system integration points between groups</a:t>
            </a:r>
          </a:p>
          <a:p>
            <a:pPr marL="228600" indent="-228600"/>
            <a:r>
              <a:rPr lang="en-US" sz="3600" dirty="0" smtClean="0"/>
              <a:t>Ensure each group has seniors/juniors who have completed key course of study required for the systems being designed</a:t>
            </a:r>
          </a:p>
          <a:p>
            <a:pPr marL="228600" indent="-228600"/>
            <a:r>
              <a:rPr lang="en-US" sz="3600" dirty="0" smtClean="0"/>
              <a:t>Include experienced faculty/staff/experts for each system design group</a:t>
            </a:r>
          </a:p>
          <a:p>
            <a:pPr marL="228600" indent="-228600"/>
            <a:r>
              <a:rPr lang="en-US" sz="3600" dirty="0" smtClean="0"/>
              <a:t>Ensure good communication, designs are an iterative process</a:t>
            </a:r>
          </a:p>
          <a:p>
            <a:pPr marL="228600" indent="-228600"/>
            <a:r>
              <a:rPr lang="en-US" sz="3600" dirty="0" smtClean="0"/>
              <a:t>Include freshman and sophomores on each design group to ensure future design team leadership </a:t>
            </a:r>
            <a:endParaRPr lang="en-US" sz="3600" dirty="0" smtClean="0"/>
          </a:p>
          <a:p>
            <a:pPr marL="228600" indent="-228600"/>
            <a:endParaRPr lang="en-US" sz="3600" dirty="0"/>
          </a:p>
        </p:txBody>
      </p:sp>
      <p:sp>
        <p:nvSpPr>
          <p:cNvPr id="4" name="Slide Number Placeholder 3"/>
          <p:cNvSpPr>
            <a:spLocks noGrp="1"/>
          </p:cNvSpPr>
          <p:nvPr>
            <p:ph type="sldNum" sz="quarter" idx="12"/>
          </p:nvPr>
        </p:nvSpPr>
        <p:spPr/>
        <p:txBody>
          <a:bodyPr/>
          <a:lstStyle/>
          <a:p>
            <a:fld id="{301185FE-7664-4560-A59B-D35684CDC066}" type="slidenum">
              <a:rPr lang="en-US" smtClean="0"/>
              <a:t>12</a:t>
            </a:fld>
            <a:endParaRPr lang="en-US"/>
          </a:p>
        </p:txBody>
      </p:sp>
    </p:spTree>
    <p:extLst>
      <p:ext uri="{BB962C8B-B14F-4D97-AF65-F5344CB8AC3E}">
        <p14:creationId xmlns:p14="http://schemas.microsoft.com/office/powerpoint/2010/main" val="380865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121" y="333428"/>
            <a:ext cx="11068879" cy="766502"/>
          </a:xfrm>
        </p:spPr>
        <p:txBody>
          <a:bodyPr/>
          <a:lstStyle/>
          <a:p>
            <a:r>
              <a:rPr lang="en-US" dirty="0" smtClean="0"/>
              <a:t>Manufacturing Flow &amp; PERT charts</a:t>
            </a:r>
            <a:endParaRPr lang="en-US" dirty="0"/>
          </a:p>
        </p:txBody>
      </p:sp>
      <p:sp>
        <p:nvSpPr>
          <p:cNvPr id="3" name="Content Placeholder 2"/>
          <p:cNvSpPr>
            <a:spLocks noGrp="1"/>
          </p:cNvSpPr>
          <p:nvPr>
            <p:ph idx="1"/>
          </p:nvPr>
        </p:nvSpPr>
        <p:spPr>
          <a:xfrm>
            <a:off x="742122" y="1232452"/>
            <a:ext cx="10889584" cy="5417742"/>
          </a:xfrm>
        </p:spPr>
        <p:txBody>
          <a:bodyPr>
            <a:normAutofit/>
          </a:bodyPr>
          <a:lstStyle/>
          <a:p>
            <a:pPr marL="0" indent="0">
              <a:buNone/>
            </a:pPr>
            <a:r>
              <a:rPr lang="en-US" sz="3200" b="1" dirty="0" smtClean="0"/>
              <a:t>Understanding Limitations</a:t>
            </a:r>
            <a:endParaRPr lang="en-US" sz="3200" b="1" dirty="0" smtClean="0"/>
          </a:p>
          <a:p>
            <a:pPr marL="228600" indent="-228600"/>
            <a:r>
              <a:rPr lang="en-US" sz="3200" dirty="0" smtClean="0"/>
              <a:t>Human skill availability</a:t>
            </a:r>
            <a:endParaRPr lang="en-US" sz="3200" dirty="0"/>
          </a:p>
          <a:p>
            <a:pPr marL="228600" indent="-228600"/>
            <a:r>
              <a:rPr lang="en-US" sz="3200" dirty="0" smtClean="0"/>
              <a:t>Physical space availability</a:t>
            </a:r>
          </a:p>
          <a:p>
            <a:pPr marL="228600" indent="-228600"/>
            <a:r>
              <a:rPr lang="en-US" sz="3200" dirty="0" smtClean="0"/>
              <a:t>Equipment accessibility</a:t>
            </a:r>
          </a:p>
          <a:p>
            <a:pPr marL="228600" indent="-228600"/>
            <a:r>
              <a:rPr lang="en-US" sz="3200" dirty="0" smtClean="0"/>
              <a:t>Purchasing regulations and limitations (bids, contracts, etc.)</a:t>
            </a:r>
          </a:p>
          <a:p>
            <a:pPr marL="228600" indent="-228600"/>
            <a:r>
              <a:rPr lang="en-US" sz="3200" dirty="0" smtClean="0"/>
              <a:t>Incomplete designs or delayed design reviews</a:t>
            </a:r>
          </a:p>
          <a:p>
            <a:pPr marL="228600" indent="-228600"/>
            <a:r>
              <a:rPr lang="en-US" sz="3200" dirty="0" smtClean="0"/>
              <a:t>Impact of downtime waiting on others, the social/TEAM impact</a:t>
            </a:r>
            <a:endParaRPr lang="en-US" dirty="0"/>
          </a:p>
        </p:txBody>
      </p:sp>
      <p:sp>
        <p:nvSpPr>
          <p:cNvPr id="4" name="Slide Number Placeholder 3"/>
          <p:cNvSpPr>
            <a:spLocks noGrp="1"/>
          </p:cNvSpPr>
          <p:nvPr>
            <p:ph type="sldNum" sz="quarter" idx="12"/>
          </p:nvPr>
        </p:nvSpPr>
        <p:spPr/>
        <p:txBody>
          <a:bodyPr/>
          <a:lstStyle/>
          <a:p>
            <a:fld id="{301185FE-7664-4560-A59B-D35684CDC066}" type="slidenum">
              <a:rPr lang="en-US" smtClean="0"/>
              <a:t>13</a:t>
            </a:fld>
            <a:endParaRPr lang="en-US"/>
          </a:p>
        </p:txBody>
      </p:sp>
      <p:pic>
        <p:nvPicPr>
          <p:cNvPr id="5" name="Picture 4"/>
          <p:cNvPicPr>
            <a:picLocks noChangeAspect="1"/>
          </p:cNvPicPr>
          <p:nvPr/>
        </p:nvPicPr>
        <p:blipFill>
          <a:blip r:embed="rId3"/>
          <a:stretch>
            <a:fillRect/>
          </a:stretch>
        </p:blipFill>
        <p:spPr>
          <a:xfrm>
            <a:off x="562828" y="1124737"/>
            <a:ext cx="11005459" cy="5733263"/>
          </a:xfrm>
          <a:prstGeom prst="rect">
            <a:avLst/>
          </a:prstGeom>
        </p:spPr>
      </p:pic>
    </p:spTree>
    <p:extLst>
      <p:ext uri="{BB962C8B-B14F-4D97-AF65-F5344CB8AC3E}">
        <p14:creationId xmlns:p14="http://schemas.microsoft.com/office/powerpoint/2010/main" val="23041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Effect transition="in" filter="fade">
                                      <p:cBhvr>
                                        <p:cTn id="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121" y="333428"/>
            <a:ext cx="11068879" cy="766502"/>
          </a:xfrm>
        </p:spPr>
        <p:txBody>
          <a:bodyPr/>
          <a:lstStyle/>
          <a:p>
            <a:r>
              <a:rPr lang="en-US" dirty="0" smtClean="0"/>
              <a:t>Time &amp; Budgets</a:t>
            </a:r>
            <a:endParaRPr lang="en-US" dirty="0"/>
          </a:p>
        </p:txBody>
      </p:sp>
      <p:sp>
        <p:nvSpPr>
          <p:cNvPr id="4" name="Slide Number Placeholder 3"/>
          <p:cNvSpPr>
            <a:spLocks noGrp="1"/>
          </p:cNvSpPr>
          <p:nvPr>
            <p:ph type="sldNum" sz="quarter" idx="12"/>
          </p:nvPr>
        </p:nvSpPr>
        <p:spPr/>
        <p:txBody>
          <a:bodyPr/>
          <a:lstStyle/>
          <a:p>
            <a:fld id="{301185FE-7664-4560-A59B-D35684CDC066}" type="slidenum">
              <a:rPr lang="en-US" smtClean="0"/>
              <a:t>14</a:t>
            </a:fld>
            <a:endParaRPr lang="en-US"/>
          </a:p>
        </p:txBody>
      </p:sp>
      <p:sp>
        <p:nvSpPr>
          <p:cNvPr id="14" name="Content Placeholder 2"/>
          <p:cNvSpPr txBox="1">
            <a:spLocks/>
          </p:cNvSpPr>
          <p:nvPr/>
        </p:nvSpPr>
        <p:spPr>
          <a:xfrm>
            <a:off x="742121" y="1327282"/>
            <a:ext cx="10889584" cy="5417742"/>
          </a:xfrm>
          <a:prstGeom prst="rect">
            <a:avLst/>
          </a:prstGeom>
        </p:spPr>
        <p:txBody>
          <a:bodyPr vert="horz" lIns="45720" tIns="45720" rIns="45720" bIns="45720" rtlCol="0">
            <a:normAutofit/>
          </a:bodyPr>
          <a:lstStyle>
            <a:lvl1pPr marL="457200" marR="0" indent="-457200" algn="l" defTabSz="914400" rtl="0" eaLnBrk="1" fontAlgn="auto" latinLnBrk="0" hangingPunct="1">
              <a:lnSpc>
                <a:spcPct val="90000"/>
              </a:lnSpc>
              <a:spcBef>
                <a:spcPts val="1200"/>
              </a:spcBef>
              <a:spcAft>
                <a:spcPts val="200"/>
              </a:spcAft>
              <a:buClr>
                <a:srgbClr val="1CADE4"/>
              </a:buClr>
              <a:buSzPct val="100000"/>
              <a:buFont typeface="Wingdings" panose="05000000000000000000" pitchFamily="2" charset="2"/>
              <a:buChar char="§"/>
              <a:tabLst/>
              <a:defRPr sz="2200" kern="1200">
                <a:solidFill>
                  <a:schemeClr val="tx1"/>
                </a:solidFill>
                <a:latin typeface="Calibri" panose="020F0502020204030204" pitchFamily="34" charset="0"/>
                <a:ea typeface="+mn-ea"/>
                <a:cs typeface="Calibri" panose="020F0502020204030204" pitchFamily="34" charset="0"/>
              </a:defRPr>
            </a:lvl1pPr>
            <a:lvl2pPr marL="265176" marR="0"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sz="1800" kern="1200">
                <a:solidFill>
                  <a:schemeClr val="tx1"/>
                </a:solidFill>
                <a:latin typeface="Calibri" panose="020F0502020204030204" pitchFamily="34" charset="0"/>
                <a:ea typeface="+mn-ea"/>
                <a:cs typeface="Calibri" panose="020F0502020204030204" pitchFamily="34" charset="0"/>
              </a:defRPr>
            </a:lvl2pPr>
            <a:lvl3pPr marL="448056" marR="0"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sz="1400" kern="1200">
                <a:solidFill>
                  <a:schemeClr val="tx1"/>
                </a:solidFill>
                <a:latin typeface="Calibri" panose="020F0502020204030204" pitchFamily="34" charset="0"/>
                <a:ea typeface="+mn-ea"/>
                <a:cs typeface="Calibri" panose="020F0502020204030204" pitchFamily="34" charset="0"/>
              </a:defRPr>
            </a:lvl3pPr>
            <a:lvl4pPr marL="594360" marR="0"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sz="1400" kern="1200">
                <a:solidFill>
                  <a:schemeClr val="tx1"/>
                </a:solidFill>
                <a:latin typeface="Calibri" panose="020F0502020204030204" pitchFamily="34" charset="0"/>
                <a:ea typeface="+mn-ea"/>
                <a:cs typeface="Calibri" panose="020F0502020204030204" pitchFamily="34" charset="0"/>
              </a:defRPr>
            </a:lvl4pPr>
            <a:lvl5pPr marL="777240" marR="0"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sz="1400" kern="1200">
                <a:solidFill>
                  <a:schemeClr val="tx1"/>
                </a:solidFill>
                <a:latin typeface="Calibri" panose="020F0502020204030204" pitchFamily="34" charset="0"/>
                <a:ea typeface="+mn-ea"/>
                <a:cs typeface="Calibri" panose="020F050202020403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Wingdings" panose="05000000000000000000" pitchFamily="2" charset="2"/>
              <a:buNone/>
            </a:pPr>
            <a:r>
              <a:rPr lang="en-US" sz="3200" b="1" dirty="0" smtClean="0"/>
              <a:t>Saturday session on Scheduling and Budgets</a:t>
            </a:r>
          </a:p>
          <a:p>
            <a:pPr marL="228600" indent="-228600"/>
            <a:r>
              <a:rPr lang="en-US" sz="3200" dirty="0" smtClean="0"/>
              <a:t>Calendar days vs working days</a:t>
            </a:r>
          </a:p>
          <a:p>
            <a:pPr marL="228600" indent="-228600"/>
            <a:r>
              <a:rPr lang="en-US" sz="3200" dirty="0" smtClean="0"/>
              <a:t>School schedule and holidays (real &amp; artificial)</a:t>
            </a:r>
          </a:p>
          <a:p>
            <a:pPr marL="228600" indent="-228600"/>
            <a:r>
              <a:rPr lang="en-US" sz="3200" dirty="0" smtClean="0"/>
              <a:t>Lead times on materials and processes</a:t>
            </a:r>
          </a:p>
          <a:p>
            <a:pPr marL="228600" indent="-228600"/>
            <a:r>
              <a:rPr lang="en-US" sz="3200" dirty="0" smtClean="0"/>
              <a:t>Communicate downstream needs to maintain current schedule</a:t>
            </a:r>
          </a:p>
          <a:p>
            <a:pPr marL="228600" indent="-228600"/>
            <a:r>
              <a:rPr lang="en-US" sz="3200" dirty="0" smtClean="0"/>
              <a:t>Remember to spend money you must raise money first</a:t>
            </a:r>
          </a:p>
          <a:p>
            <a:pPr marL="228600" indent="-228600"/>
            <a:r>
              <a:rPr lang="en-US" sz="3200" dirty="0" smtClean="0"/>
              <a:t>Fundraising takes time too</a:t>
            </a:r>
            <a:endParaRPr lang="en-US" dirty="0"/>
          </a:p>
        </p:txBody>
      </p:sp>
    </p:spTree>
    <p:extLst>
      <p:ext uri="{BB962C8B-B14F-4D97-AF65-F5344CB8AC3E}">
        <p14:creationId xmlns:p14="http://schemas.microsoft.com/office/powerpoint/2010/main" val="162807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1000"/>
                                        <p:tgtEl>
                                          <p:spTgt spid="14">
                                            <p:txEl>
                                              <p:pRg st="1" end="1"/>
                                            </p:txEl>
                                          </p:spTgt>
                                        </p:tgtEl>
                                      </p:cBhvr>
                                    </p:animEffect>
                                    <p:anim calcmode="lin" valueType="num">
                                      <p:cBhvr>
                                        <p:cTn id="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fade">
                                      <p:cBhvr>
                                        <p:cTn id="14" dur="1000"/>
                                        <p:tgtEl>
                                          <p:spTgt spid="14">
                                            <p:txEl>
                                              <p:pRg st="2" end="2"/>
                                            </p:txEl>
                                          </p:spTgt>
                                        </p:tgtEl>
                                      </p:cBhvr>
                                    </p:animEffect>
                                    <p:anim calcmode="lin" valueType="num">
                                      <p:cBhvr>
                                        <p:cTn id="15"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Effect transition="in" filter="fade">
                                      <p:cBhvr>
                                        <p:cTn id="21" dur="1000"/>
                                        <p:tgtEl>
                                          <p:spTgt spid="14">
                                            <p:txEl>
                                              <p:pRg st="3" end="3"/>
                                            </p:txEl>
                                          </p:spTgt>
                                        </p:tgtEl>
                                      </p:cBhvr>
                                    </p:animEffect>
                                    <p:anim calcmode="lin" valueType="num">
                                      <p:cBhvr>
                                        <p:cTn id="22"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xEl>
                                              <p:pRg st="4" end="4"/>
                                            </p:txEl>
                                          </p:spTgt>
                                        </p:tgtEl>
                                        <p:attrNameLst>
                                          <p:attrName>style.visibility</p:attrName>
                                        </p:attrNameLst>
                                      </p:cBhvr>
                                      <p:to>
                                        <p:strVal val="visible"/>
                                      </p:to>
                                    </p:set>
                                    <p:animEffect transition="in" filter="fade">
                                      <p:cBhvr>
                                        <p:cTn id="28" dur="1000"/>
                                        <p:tgtEl>
                                          <p:spTgt spid="14">
                                            <p:txEl>
                                              <p:pRg st="4" end="4"/>
                                            </p:txEl>
                                          </p:spTgt>
                                        </p:tgtEl>
                                      </p:cBhvr>
                                    </p:animEffect>
                                    <p:anim calcmode="lin" valueType="num">
                                      <p:cBhvr>
                                        <p:cTn id="29"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xEl>
                                              <p:pRg st="5" end="5"/>
                                            </p:txEl>
                                          </p:spTgt>
                                        </p:tgtEl>
                                        <p:attrNameLst>
                                          <p:attrName>style.visibility</p:attrName>
                                        </p:attrNameLst>
                                      </p:cBhvr>
                                      <p:to>
                                        <p:strVal val="visible"/>
                                      </p:to>
                                    </p:set>
                                    <p:animEffect transition="in" filter="fade">
                                      <p:cBhvr>
                                        <p:cTn id="35" dur="1000"/>
                                        <p:tgtEl>
                                          <p:spTgt spid="14">
                                            <p:txEl>
                                              <p:pRg st="5" end="5"/>
                                            </p:txEl>
                                          </p:spTgt>
                                        </p:tgtEl>
                                      </p:cBhvr>
                                    </p:animEffect>
                                    <p:anim calcmode="lin" valueType="num">
                                      <p:cBhvr>
                                        <p:cTn id="36"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4">
                                            <p:txEl>
                                              <p:pRg st="6" end="6"/>
                                            </p:txEl>
                                          </p:spTgt>
                                        </p:tgtEl>
                                        <p:attrNameLst>
                                          <p:attrName>style.visibility</p:attrName>
                                        </p:attrNameLst>
                                      </p:cBhvr>
                                      <p:to>
                                        <p:strVal val="visible"/>
                                      </p:to>
                                    </p:set>
                                    <p:animEffect transition="in" filter="fade">
                                      <p:cBhvr>
                                        <p:cTn id="42" dur="1000"/>
                                        <p:tgtEl>
                                          <p:spTgt spid="14">
                                            <p:txEl>
                                              <p:pRg st="6" end="6"/>
                                            </p:txEl>
                                          </p:spTgt>
                                        </p:tgtEl>
                                      </p:cBhvr>
                                    </p:animEffect>
                                    <p:anim calcmode="lin" valueType="num">
                                      <p:cBhvr>
                                        <p:cTn id="43"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121" y="333428"/>
            <a:ext cx="11068879" cy="766502"/>
          </a:xfrm>
        </p:spPr>
        <p:txBody>
          <a:bodyPr/>
          <a:lstStyle/>
          <a:p>
            <a:r>
              <a:rPr lang="en-US" dirty="0" smtClean="0"/>
              <a:t>TESTING</a:t>
            </a:r>
            <a:endParaRPr lang="en-US" dirty="0"/>
          </a:p>
        </p:txBody>
      </p:sp>
      <p:sp>
        <p:nvSpPr>
          <p:cNvPr id="4" name="Slide Number Placeholder 3"/>
          <p:cNvSpPr>
            <a:spLocks noGrp="1"/>
          </p:cNvSpPr>
          <p:nvPr>
            <p:ph type="sldNum" sz="quarter" idx="12"/>
          </p:nvPr>
        </p:nvSpPr>
        <p:spPr/>
        <p:txBody>
          <a:bodyPr/>
          <a:lstStyle/>
          <a:p>
            <a:fld id="{301185FE-7664-4560-A59B-D35684CDC066}" type="slidenum">
              <a:rPr lang="en-US" smtClean="0"/>
              <a:t>15</a:t>
            </a:fld>
            <a:endParaRPr lang="en-US"/>
          </a:p>
        </p:txBody>
      </p:sp>
      <p:sp>
        <p:nvSpPr>
          <p:cNvPr id="14" name="Content Placeholder 2"/>
          <p:cNvSpPr txBox="1">
            <a:spLocks/>
          </p:cNvSpPr>
          <p:nvPr/>
        </p:nvSpPr>
        <p:spPr>
          <a:xfrm>
            <a:off x="742121" y="1327282"/>
            <a:ext cx="10889584" cy="5417742"/>
          </a:xfrm>
          <a:prstGeom prst="rect">
            <a:avLst/>
          </a:prstGeom>
        </p:spPr>
        <p:txBody>
          <a:bodyPr vert="horz" lIns="45720" tIns="45720" rIns="45720" bIns="45720" rtlCol="0">
            <a:normAutofit/>
          </a:bodyPr>
          <a:lstStyle>
            <a:lvl1pPr marL="457200" marR="0" indent="-457200" algn="l" defTabSz="914400" rtl="0" eaLnBrk="1" fontAlgn="auto" latinLnBrk="0" hangingPunct="1">
              <a:lnSpc>
                <a:spcPct val="90000"/>
              </a:lnSpc>
              <a:spcBef>
                <a:spcPts val="1200"/>
              </a:spcBef>
              <a:spcAft>
                <a:spcPts val="200"/>
              </a:spcAft>
              <a:buClr>
                <a:srgbClr val="1CADE4"/>
              </a:buClr>
              <a:buSzPct val="100000"/>
              <a:buFont typeface="Wingdings" panose="05000000000000000000" pitchFamily="2" charset="2"/>
              <a:buChar char="§"/>
              <a:tabLst/>
              <a:defRPr sz="2200" kern="1200">
                <a:solidFill>
                  <a:schemeClr val="tx1"/>
                </a:solidFill>
                <a:latin typeface="Calibri" panose="020F0502020204030204" pitchFamily="34" charset="0"/>
                <a:ea typeface="+mn-ea"/>
                <a:cs typeface="Calibri" panose="020F0502020204030204" pitchFamily="34" charset="0"/>
              </a:defRPr>
            </a:lvl1pPr>
            <a:lvl2pPr marL="265176" marR="0"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sz="1800" kern="1200">
                <a:solidFill>
                  <a:schemeClr val="tx1"/>
                </a:solidFill>
                <a:latin typeface="Calibri" panose="020F0502020204030204" pitchFamily="34" charset="0"/>
                <a:ea typeface="+mn-ea"/>
                <a:cs typeface="Calibri" panose="020F0502020204030204" pitchFamily="34" charset="0"/>
              </a:defRPr>
            </a:lvl2pPr>
            <a:lvl3pPr marL="448056" marR="0"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sz="1400" kern="1200">
                <a:solidFill>
                  <a:schemeClr val="tx1"/>
                </a:solidFill>
                <a:latin typeface="Calibri" panose="020F0502020204030204" pitchFamily="34" charset="0"/>
                <a:ea typeface="+mn-ea"/>
                <a:cs typeface="Calibri" panose="020F0502020204030204" pitchFamily="34" charset="0"/>
              </a:defRPr>
            </a:lvl3pPr>
            <a:lvl4pPr marL="594360" marR="0"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sz="1400" kern="1200">
                <a:solidFill>
                  <a:schemeClr val="tx1"/>
                </a:solidFill>
                <a:latin typeface="Calibri" panose="020F0502020204030204" pitchFamily="34" charset="0"/>
                <a:ea typeface="+mn-ea"/>
                <a:cs typeface="Calibri" panose="020F0502020204030204" pitchFamily="34" charset="0"/>
              </a:defRPr>
            </a:lvl4pPr>
            <a:lvl5pPr marL="777240" marR="0"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sz="1400" kern="1200">
                <a:solidFill>
                  <a:schemeClr val="tx1"/>
                </a:solidFill>
                <a:latin typeface="Calibri" panose="020F0502020204030204" pitchFamily="34" charset="0"/>
                <a:ea typeface="+mn-ea"/>
                <a:cs typeface="Calibri" panose="020F050202020403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Wingdings" panose="05000000000000000000" pitchFamily="2" charset="2"/>
              <a:buNone/>
            </a:pPr>
            <a:r>
              <a:rPr lang="en-US" sz="3200" b="1" dirty="0" smtClean="0"/>
              <a:t>TEST – TEST – TEST!</a:t>
            </a:r>
          </a:p>
          <a:p>
            <a:pPr marL="228600" indent="-228600"/>
            <a:r>
              <a:rPr lang="en-US" sz="3200" dirty="0" smtClean="0"/>
              <a:t>Testing should start in your design phase measuring against stated objective design goals</a:t>
            </a:r>
          </a:p>
          <a:p>
            <a:pPr marL="228600" indent="-228600"/>
            <a:r>
              <a:rPr lang="en-US" sz="3200" dirty="0" smtClean="0"/>
              <a:t>Continuously evaluate all aspects of the project, not just a car</a:t>
            </a:r>
          </a:p>
          <a:p>
            <a:pPr marL="228600" indent="-228600"/>
            <a:r>
              <a:rPr lang="en-US" sz="3200" dirty="0" smtClean="0"/>
              <a:t>Plan time for adjustments to ensure performance</a:t>
            </a:r>
          </a:p>
          <a:p>
            <a:pPr marL="228600" indent="-228600"/>
            <a:r>
              <a:rPr lang="en-US" sz="3200" dirty="0" smtClean="0"/>
              <a:t>Model your car’s final performance</a:t>
            </a:r>
          </a:p>
          <a:p>
            <a:pPr marL="228600" indent="-228600"/>
            <a:r>
              <a:rPr lang="en-US" sz="3200" dirty="0" smtClean="0"/>
              <a:t>Can you predict actual performance with your models?</a:t>
            </a:r>
            <a:endParaRPr lang="en-US" dirty="0"/>
          </a:p>
        </p:txBody>
      </p:sp>
    </p:spTree>
    <p:extLst>
      <p:ext uri="{BB962C8B-B14F-4D97-AF65-F5344CB8AC3E}">
        <p14:creationId xmlns:p14="http://schemas.microsoft.com/office/powerpoint/2010/main" val="34910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1000"/>
                                        <p:tgtEl>
                                          <p:spTgt spid="14">
                                            <p:txEl>
                                              <p:pRg st="1" end="1"/>
                                            </p:txEl>
                                          </p:spTgt>
                                        </p:tgtEl>
                                      </p:cBhvr>
                                    </p:animEffect>
                                    <p:anim calcmode="lin" valueType="num">
                                      <p:cBhvr>
                                        <p:cTn id="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fade">
                                      <p:cBhvr>
                                        <p:cTn id="14" dur="1000"/>
                                        <p:tgtEl>
                                          <p:spTgt spid="14">
                                            <p:txEl>
                                              <p:pRg st="2" end="2"/>
                                            </p:txEl>
                                          </p:spTgt>
                                        </p:tgtEl>
                                      </p:cBhvr>
                                    </p:animEffect>
                                    <p:anim calcmode="lin" valueType="num">
                                      <p:cBhvr>
                                        <p:cTn id="15"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Effect transition="in" filter="fade">
                                      <p:cBhvr>
                                        <p:cTn id="21" dur="1000"/>
                                        <p:tgtEl>
                                          <p:spTgt spid="14">
                                            <p:txEl>
                                              <p:pRg st="3" end="3"/>
                                            </p:txEl>
                                          </p:spTgt>
                                        </p:tgtEl>
                                      </p:cBhvr>
                                    </p:animEffect>
                                    <p:anim calcmode="lin" valueType="num">
                                      <p:cBhvr>
                                        <p:cTn id="22"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xEl>
                                              <p:pRg st="4" end="4"/>
                                            </p:txEl>
                                          </p:spTgt>
                                        </p:tgtEl>
                                        <p:attrNameLst>
                                          <p:attrName>style.visibility</p:attrName>
                                        </p:attrNameLst>
                                      </p:cBhvr>
                                      <p:to>
                                        <p:strVal val="visible"/>
                                      </p:to>
                                    </p:set>
                                    <p:animEffect transition="in" filter="fade">
                                      <p:cBhvr>
                                        <p:cTn id="28" dur="1000"/>
                                        <p:tgtEl>
                                          <p:spTgt spid="14">
                                            <p:txEl>
                                              <p:pRg st="4" end="4"/>
                                            </p:txEl>
                                          </p:spTgt>
                                        </p:tgtEl>
                                      </p:cBhvr>
                                    </p:animEffect>
                                    <p:anim calcmode="lin" valueType="num">
                                      <p:cBhvr>
                                        <p:cTn id="29"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14">
                                            <p:txEl>
                                              <p:pRg st="5" end="5"/>
                                            </p:txEl>
                                          </p:spTgt>
                                        </p:tgtEl>
                                        <p:attrNameLst>
                                          <p:attrName>style.visibility</p:attrName>
                                        </p:attrNameLst>
                                      </p:cBhvr>
                                      <p:to>
                                        <p:strVal val="visible"/>
                                      </p:to>
                                    </p:set>
                                    <p:animEffect transition="in" filter="wipe(down)">
                                      <p:cBhvr>
                                        <p:cTn id="35" dur="580">
                                          <p:stCondLst>
                                            <p:cond delay="0"/>
                                          </p:stCondLst>
                                        </p:cTn>
                                        <p:tgtEl>
                                          <p:spTgt spid="14">
                                            <p:txEl>
                                              <p:pRg st="5" end="5"/>
                                            </p:txEl>
                                          </p:spTgt>
                                        </p:tgtEl>
                                      </p:cBhvr>
                                    </p:animEffect>
                                    <p:anim calcmode="lin" valueType="num">
                                      <p:cBhvr>
                                        <p:cTn id="36" dur="1822" tmFilter="0,0; 0.14,0.36; 0.43,0.73; 0.71,0.91; 1.0,1.0">
                                          <p:stCondLst>
                                            <p:cond delay="0"/>
                                          </p:stCondLst>
                                        </p:cTn>
                                        <p:tgtEl>
                                          <p:spTgt spid="14">
                                            <p:txEl>
                                              <p:pRg st="5" end="5"/>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4">
                                            <p:txEl>
                                              <p:pRg st="5" end="5"/>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4">
                                            <p:txEl>
                                              <p:pRg st="5" end="5"/>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4">
                                            <p:txEl>
                                              <p:pRg st="5" end="5"/>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4">
                                            <p:txEl>
                                              <p:pRg st="5" end="5"/>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14">
                                            <p:txEl>
                                              <p:pRg st="5" end="5"/>
                                            </p:txEl>
                                          </p:spTgt>
                                        </p:tgtEl>
                                      </p:cBhvr>
                                      <p:to x="100000" y="60000"/>
                                    </p:animScale>
                                    <p:animScale>
                                      <p:cBhvr>
                                        <p:cTn id="42" dur="166" decel="50000">
                                          <p:stCondLst>
                                            <p:cond delay="676"/>
                                          </p:stCondLst>
                                        </p:cTn>
                                        <p:tgtEl>
                                          <p:spTgt spid="14">
                                            <p:txEl>
                                              <p:pRg st="5" end="5"/>
                                            </p:txEl>
                                          </p:spTgt>
                                        </p:tgtEl>
                                      </p:cBhvr>
                                      <p:to x="100000" y="100000"/>
                                    </p:animScale>
                                    <p:animScale>
                                      <p:cBhvr>
                                        <p:cTn id="43" dur="26">
                                          <p:stCondLst>
                                            <p:cond delay="1312"/>
                                          </p:stCondLst>
                                        </p:cTn>
                                        <p:tgtEl>
                                          <p:spTgt spid="14">
                                            <p:txEl>
                                              <p:pRg st="5" end="5"/>
                                            </p:txEl>
                                          </p:spTgt>
                                        </p:tgtEl>
                                      </p:cBhvr>
                                      <p:to x="100000" y="80000"/>
                                    </p:animScale>
                                    <p:animScale>
                                      <p:cBhvr>
                                        <p:cTn id="44" dur="166" decel="50000">
                                          <p:stCondLst>
                                            <p:cond delay="1338"/>
                                          </p:stCondLst>
                                        </p:cTn>
                                        <p:tgtEl>
                                          <p:spTgt spid="14">
                                            <p:txEl>
                                              <p:pRg st="5" end="5"/>
                                            </p:txEl>
                                          </p:spTgt>
                                        </p:tgtEl>
                                      </p:cBhvr>
                                      <p:to x="100000" y="100000"/>
                                    </p:animScale>
                                    <p:animScale>
                                      <p:cBhvr>
                                        <p:cTn id="45" dur="26">
                                          <p:stCondLst>
                                            <p:cond delay="1642"/>
                                          </p:stCondLst>
                                        </p:cTn>
                                        <p:tgtEl>
                                          <p:spTgt spid="14">
                                            <p:txEl>
                                              <p:pRg st="5" end="5"/>
                                            </p:txEl>
                                          </p:spTgt>
                                        </p:tgtEl>
                                      </p:cBhvr>
                                      <p:to x="100000" y="90000"/>
                                    </p:animScale>
                                    <p:animScale>
                                      <p:cBhvr>
                                        <p:cTn id="46" dur="166" decel="50000">
                                          <p:stCondLst>
                                            <p:cond delay="1668"/>
                                          </p:stCondLst>
                                        </p:cTn>
                                        <p:tgtEl>
                                          <p:spTgt spid="14">
                                            <p:txEl>
                                              <p:pRg st="5" end="5"/>
                                            </p:txEl>
                                          </p:spTgt>
                                        </p:tgtEl>
                                      </p:cBhvr>
                                      <p:to x="100000" y="100000"/>
                                    </p:animScale>
                                    <p:animScale>
                                      <p:cBhvr>
                                        <p:cTn id="47" dur="26">
                                          <p:stCondLst>
                                            <p:cond delay="1808"/>
                                          </p:stCondLst>
                                        </p:cTn>
                                        <p:tgtEl>
                                          <p:spTgt spid="14">
                                            <p:txEl>
                                              <p:pRg st="5" end="5"/>
                                            </p:txEl>
                                          </p:spTgt>
                                        </p:tgtEl>
                                      </p:cBhvr>
                                      <p:to x="100000" y="95000"/>
                                    </p:animScale>
                                    <p:animScale>
                                      <p:cBhvr>
                                        <p:cTn id="48" dur="166" decel="50000">
                                          <p:stCondLst>
                                            <p:cond delay="1834"/>
                                          </p:stCondLst>
                                        </p:cTn>
                                        <p:tgtEl>
                                          <p:spTgt spid="14">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
        <p:nvSpPr>
          <p:cNvPr id="4" name="Slide Number Placeholder 3"/>
          <p:cNvSpPr>
            <a:spLocks noGrp="1"/>
          </p:cNvSpPr>
          <p:nvPr>
            <p:ph type="sldNum" sz="quarter" idx="12"/>
          </p:nvPr>
        </p:nvSpPr>
        <p:spPr/>
        <p:txBody>
          <a:bodyPr/>
          <a:lstStyle/>
          <a:p>
            <a:fld id="{301185FE-7664-4560-A59B-D35684CDC066}" type="slidenum">
              <a:rPr lang="en-US" smtClean="0"/>
              <a:t>16</a:t>
            </a:fld>
            <a:endParaRPr lang="en-US"/>
          </a:p>
        </p:txBody>
      </p:sp>
      <p:sp>
        <p:nvSpPr>
          <p:cNvPr id="3" name="Content Placeholder 2"/>
          <p:cNvSpPr>
            <a:spLocks noGrp="1"/>
          </p:cNvSpPr>
          <p:nvPr>
            <p:ph sz="half" idx="1"/>
          </p:nvPr>
        </p:nvSpPr>
        <p:spPr>
          <a:xfrm>
            <a:off x="970301" y="1376915"/>
            <a:ext cx="9867032" cy="5093789"/>
          </a:xfrm>
        </p:spPr>
        <p:txBody>
          <a:bodyPr>
            <a:normAutofit/>
          </a:bodyPr>
          <a:lstStyle/>
          <a:p>
            <a:r>
              <a:rPr lang="en-US" sz="3600" dirty="0" smtClean="0"/>
              <a:t>What is it you are doing?</a:t>
            </a:r>
          </a:p>
          <a:p>
            <a:r>
              <a:rPr lang="en-US" sz="3600" dirty="0" smtClean="0"/>
              <a:t>What are you willing to give to succeed?</a:t>
            </a:r>
          </a:p>
          <a:p>
            <a:r>
              <a:rPr lang="en-US" sz="3600" dirty="0" smtClean="0"/>
              <a:t>Can it be accomplished without a dedicated TEAM?</a:t>
            </a:r>
            <a:endParaRPr lang="en-US" sz="3600" dirty="0"/>
          </a:p>
        </p:txBody>
      </p:sp>
      <p:pic>
        <p:nvPicPr>
          <p:cNvPr id="10" name="Picture 9"/>
          <p:cNvPicPr>
            <a:picLocks noChangeAspect="1"/>
          </p:cNvPicPr>
          <p:nvPr/>
        </p:nvPicPr>
        <p:blipFill>
          <a:blip r:embed="rId3"/>
          <a:stretch>
            <a:fillRect/>
          </a:stretch>
        </p:blipFill>
        <p:spPr>
          <a:xfrm>
            <a:off x="230726" y="1229053"/>
            <a:ext cx="11819760" cy="3652509"/>
          </a:xfrm>
          <a:prstGeom prst="rect">
            <a:avLst/>
          </a:prstGeom>
        </p:spPr>
      </p:pic>
    </p:spTree>
    <p:extLst>
      <p:ext uri="{BB962C8B-B14F-4D97-AF65-F5344CB8AC3E}">
        <p14:creationId xmlns:p14="http://schemas.microsoft.com/office/powerpoint/2010/main" val="106210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fltVal val="0"/>
                                          </p:val>
                                        </p:tav>
                                        <p:tav tm="100000">
                                          <p:val>
                                            <p:strVal val="#ppt_w"/>
                                          </p:val>
                                        </p:tav>
                                      </p:tavLst>
                                    </p:anim>
                                    <p:anim calcmode="lin" valueType="num">
                                      <p:cBhvr>
                                        <p:cTn id="23" dur="1000" fill="hold"/>
                                        <p:tgtEl>
                                          <p:spTgt spid="10"/>
                                        </p:tgtEl>
                                        <p:attrNameLst>
                                          <p:attrName>ppt_h</p:attrName>
                                        </p:attrNameLst>
                                      </p:cBhvr>
                                      <p:tavLst>
                                        <p:tav tm="0">
                                          <p:val>
                                            <p:fltVal val="0"/>
                                          </p:val>
                                        </p:tav>
                                        <p:tav tm="100000">
                                          <p:val>
                                            <p:strVal val="#ppt_h"/>
                                          </p:val>
                                        </p:tav>
                                      </p:tavLst>
                                    </p:anim>
                                    <p:anim calcmode="lin" valueType="num">
                                      <p:cBhvr>
                                        <p:cTn id="24" dur="1000" fill="hold"/>
                                        <p:tgtEl>
                                          <p:spTgt spid="10"/>
                                        </p:tgtEl>
                                        <p:attrNameLst>
                                          <p:attrName>style.rotation</p:attrName>
                                        </p:attrNameLst>
                                      </p:cBhvr>
                                      <p:tavLst>
                                        <p:tav tm="0">
                                          <p:val>
                                            <p:fltVal val="90"/>
                                          </p:val>
                                        </p:tav>
                                        <p:tav tm="100000">
                                          <p:val>
                                            <p:fltVal val="0"/>
                                          </p:val>
                                        </p:tav>
                                      </p:tavLst>
                                    </p:anim>
                                    <p:animEffect transition="in" filter="fade">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01185FE-7664-4560-A59B-D35684CDC066}" type="slidenum">
              <a:rPr lang="en-US" smtClean="0"/>
              <a:t>17</a:t>
            </a:fld>
            <a:endParaRPr lang="en-US"/>
          </a:p>
        </p:txBody>
      </p:sp>
      <p:pic>
        <p:nvPicPr>
          <p:cNvPr id="3" name="Picture 2"/>
          <p:cNvPicPr>
            <a:picLocks noChangeAspect="1"/>
          </p:cNvPicPr>
          <p:nvPr/>
        </p:nvPicPr>
        <p:blipFill>
          <a:blip r:embed="rId2"/>
          <a:stretch>
            <a:fillRect/>
          </a:stretch>
        </p:blipFill>
        <p:spPr>
          <a:xfrm>
            <a:off x="1665514" y="95022"/>
            <a:ext cx="8837113" cy="6650002"/>
          </a:xfrm>
          <a:prstGeom prst="rect">
            <a:avLst/>
          </a:prstGeom>
        </p:spPr>
      </p:pic>
      <p:pic>
        <p:nvPicPr>
          <p:cNvPr id="6" name="Picture 5"/>
          <p:cNvPicPr>
            <a:picLocks noChangeAspect="1"/>
          </p:cNvPicPr>
          <p:nvPr/>
        </p:nvPicPr>
        <p:blipFill>
          <a:blip r:embed="rId3"/>
          <a:stretch>
            <a:fillRect/>
          </a:stretch>
        </p:blipFill>
        <p:spPr>
          <a:xfrm>
            <a:off x="4291012" y="95022"/>
            <a:ext cx="200025" cy="904875"/>
          </a:xfrm>
          <a:prstGeom prst="rect">
            <a:avLst/>
          </a:prstGeom>
        </p:spPr>
      </p:pic>
      <p:pic>
        <p:nvPicPr>
          <p:cNvPr id="7" name="Picture 6"/>
          <p:cNvPicPr>
            <a:picLocks noChangeAspect="1"/>
          </p:cNvPicPr>
          <p:nvPr/>
        </p:nvPicPr>
        <p:blipFill>
          <a:blip r:embed="rId3"/>
          <a:stretch>
            <a:fillRect/>
          </a:stretch>
        </p:blipFill>
        <p:spPr>
          <a:xfrm>
            <a:off x="4114800" y="95021"/>
            <a:ext cx="200025" cy="904875"/>
          </a:xfrm>
          <a:prstGeom prst="rect">
            <a:avLst/>
          </a:prstGeom>
        </p:spPr>
      </p:pic>
      <p:pic>
        <p:nvPicPr>
          <p:cNvPr id="8" name="Picture 7"/>
          <p:cNvPicPr>
            <a:picLocks noChangeAspect="1"/>
          </p:cNvPicPr>
          <p:nvPr/>
        </p:nvPicPr>
        <p:blipFill>
          <a:blip r:embed="rId3"/>
          <a:stretch>
            <a:fillRect/>
          </a:stretch>
        </p:blipFill>
        <p:spPr>
          <a:xfrm>
            <a:off x="3919537" y="95021"/>
            <a:ext cx="200025" cy="904875"/>
          </a:xfrm>
          <a:prstGeom prst="rect">
            <a:avLst/>
          </a:prstGeom>
        </p:spPr>
      </p:pic>
      <p:pic>
        <p:nvPicPr>
          <p:cNvPr id="9" name="Picture 8"/>
          <p:cNvPicPr>
            <a:picLocks noChangeAspect="1"/>
          </p:cNvPicPr>
          <p:nvPr/>
        </p:nvPicPr>
        <p:blipFill>
          <a:blip r:embed="rId3"/>
          <a:stretch>
            <a:fillRect/>
          </a:stretch>
        </p:blipFill>
        <p:spPr>
          <a:xfrm>
            <a:off x="3748087" y="95020"/>
            <a:ext cx="200025" cy="904875"/>
          </a:xfrm>
          <a:prstGeom prst="rect">
            <a:avLst/>
          </a:prstGeom>
        </p:spPr>
      </p:pic>
      <p:pic>
        <p:nvPicPr>
          <p:cNvPr id="10" name="Picture 9"/>
          <p:cNvPicPr>
            <a:picLocks noChangeAspect="1"/>
          </p:cNvPicPr>
          <p:nvPr/>
        </p:nvPicPr>
        <p:blipFill>
          <a:blip r:embed="rId3"/>
          <a:stretch>
            <a:fillRect/>
          </a:stretch>
        </p:blipFill>
        <p:spPr>
          <a:xfrm>
            <a:off x="3595687" y="95020"/>
            <a:ext cx="200025" cy="904875"/>
          </a:xfrm>
          <a:prstGeom prst="rect">
            <a:avLst/>
          </a:prstGeom>
        </p:spPr>
      </p:pic>
      <p:pic>
        <p:nvPicPr>
          <p:cNvPr id="11" name="Picture 10"/>
          <p:cNvPicPr>
            <a:picLocks noChangeAspect="1"/>
          </p:cNvPicPr>
          <p:nvPr/>
        </p:nvPicPr>
        <p:blipFill>
          <a:blip r:embed="rId3"/>
          <a:stretch>
            <a:fillRect/>
          </a:stretch>
        </p:blipFill>
        <p:spPr>
          <a:xfrm>
            <a:off x="3424237" y="95020"/>
            <a:ext cx="200025" cy="904875"/>
          </a:xfrm>
          <a:prstGeom prst="rect">
            <a:avLst/>
          </a:prstGeom>
        </p:spPr>
      </p:pic>
      <p:pic>
        <p:nvPicPr>
          <p:cNvPr id="12" name="Picture 11"/>
          <p:cNvPicPr>
            <a:picLocks noChangeAspect="1"/>
          </p:cNvPicPr>
          <p:nvPr/>
        </p:nvPicPr>
        <p:blipFill>
          <a:blip r:embed="rId3"/>
          <a:stretch>
            <a:fillRect/>
          </a:stretch>
        </p:blipFill>
        <p:spPr>
          <a:xfrm>
            <a:off x="3286125" y="95020"/>
            <a:ext cx="200025" cy="904875"/>
          </a:xfrm>
          <a:prstGeom prst="rect">
            <a:avLst/>
          </a:prstGeom>
        </p:spPr>
      </p:pic>
      <p:pic>
        <p:nvPicPr>
          <p:cNvPr id="13" name="Picture 12"/>
          <p:cNvPicPr>
            <a:picLocks noChangeAspect="1"/>
          </p:cNvPicPr>
          <p:nvPr/>
        </p:nvPicPr>
        <p:blipFill>
          <a:blip r:embed="rId3"/>
          <a:stretch>
            <a:fillRect/>
          </a:stretch>
        </p:blipFill>
        <p:spPr>
          <a:xfrm>
            <a:off x="3131343" y="95019"/>
            <a:ext cx="200025" cy="904875"/>
          </a:xfrm>
          <a:prstGeom prst="rect">
            <a:avLst/>
          </a:prstGeom>
        </p:spPr>
      </p:pic>
      <p:pic>
        <p:nvPicPr>
          <p:cNvPr id="14" name="Picture 13"/>
          <p:cNvPicPr>
            <a:picLocks noChangeAspect="1"/>
          </p:cNvPicPr>
          <p:nvPr/>
        </p:nvPicPr>
        <p:blipFill>
          <a:blip r:embed="rId3"/>
          <a:stretch>
            <a:fillRect/>
          </a:stretch>
        </p:blipFill>
        <p:spPr>
          <a:xfrm>
            <a:off x="2957512" y="95022"/>
            <a:ext cx="200025" cy="904875"/>
          </a:xfrm>
          <a:prstGeom prst="rect">
            <a:avLst/>
          </a:prstGeom>
        </p:spPr>
      </p:pic>
      <p:pic>
        <p:nvPicPr>
          <p:cNvPr id="15" name="Picture 14"/>
          <p:cNvPicPr>
            <a:picLocks noChangeAspect="1"/>
          </p:cNvPicPr>
          <p:nvPr/>
        </p:nvPicPr>
        <p:blipFill>
          <a:blip r:embed="rId3"/>
          <a:stretch>
            <a:fillRect/>
          </a:stretch>
        </p:blipFill>
        <p:spPr>
          <a:xfrm>
            <a:off x="2799157" y="95018"/>
            <a:ext cx="200025" cy="904875"/>
          </a:xfrm>
          <a:prstGeom prst="rect">
            <a:avLst/>
          </a:prstGeom>
        </p:spPr>
      </p:pic>
      <p:pic>
        <p:nvPicPr>
          <p:cNvPr id="16" name="Picture 15"/>
          <p:cNvPicPr>
            <a:picLocks noChangeAspect="1"/>
          </p:cNvPicPr>
          <p:nvPr/>
        </p:nvPicPr>
        <p:blipFill>
          <a:blip r:embed="rId3"/>
          <a:stretch>
            <a:fillRect/>
          </a:stretch>
        </p:blipFill>
        <p:spPr>
          <a:xfrm>
            <a:off x="2633662" y="95017"/>
            <a:ext cx="200025" cy="904875"/>
          </a:xfrm>
          <a:prstGeom prst="rect">
            <a:avLst/>
          </a:prstGeom>
        </p:spPr>
      </p:pic>
      <p:pic>
        <p:nvPicPr>
          <p:cNvPr id="17" name="Picture 16"/>
          <p:cNvPicPr>
            <a:picLocks noChangeAspect="1"/>
          </p:cNvPicPr>
          <p:nvPr/>
        </p:nvPicPr>
        <p:blipFill>
          <a:blip r:embed="rId3"/>
          <a:stretch>
            <a:fillRect/>
          </a:stretch>
        </p:blipFill>
        <p:spPr>
          <a:xfrm>
            <a:off x="2462212" y="95016"/>
            <a:ext cx="200025" cy="904875"/>
          </a:xfrm>
          <a:prstGeom prst="rect">
            <a:avLst/>
          </a:prstGeom>
        </p:spPr>
      </p:pic>
      <p:pic>
        <p:nvPicPr>
          <p:cNvPr id="18" name="Picture 17"/>
          <p:cNvPicPr>
            <a:picLocks noChangeAspect="1"/>
          </p:cNvPicPr>
          <p:nvPr/>
        </p:nvPicPr>
        <p:blipFill>
          <a:blip r:embed="rId3"/>
          <a:stretch>
            <a:fillRect/>
          </a:stretch>
        </p:blipFill>
        <p:spPr>
          <a:xfrm>
            <a:off x="2319337" y="95015"/>
            <a:ext cx="200025" cy="904875"/>
          </a:xfrm>
          <a:prstGeom prst="rect">
            <a:avLst/>
          </a:prstGeom>
        </p:spPr>
      </p:pic>
      <p:pic>
        <p:nvPicPr>
          <p:cNvPr id="19" name="Picture 18"/>
          <p:cNvPicPr>
            <a:picLocks noChangeAspect="1"/>
          </p:cNvPicPr>
          <p:nvPr/>
        </p:nvPicPr>
        <p:blipFill>
          <a:blip r:embed="rId3"/>
          <a:stretch>
            <a:fillRect/>
          </a:stretch>
        </p:blipFill>
        <p:spPr>
          <a:xfrm>
            <a:off x="2164555" y="95015"/>
            <a:ext cx="200025" cy="904875"/>
          </a:xfrm>
          <a:prstGeom prst="rect">
            <a:avLst/>
          </a:prstGeom>
        </p:spPr>
      </p:pic>
      <p:pic>
        <p:nvPicPr>
          <p:cNvPr id="20" name="Picture 19"/>
          <p:cNvPicPr>
            <a:picLocks noChangeAspect="1"/>
          </p:cNvPicPr>
          <p:nvPr/>
        </p:nvPicPr>
        <p:blipFill>
          <a:blip r:embed="rId3"/>
          <a:stretch>
            <a:fillRect/>
          </a:stretch>
        </p:blipFill>
        <p:spPr>
          <a:xfrm>
            <a:off x="1997868" y="95015"/>
            <a:ext cx="200025" cy="904875"/>
          </a:xfrm>
          <a:prstGeom prst="rect">
            <a:avLst/>
          </a:prstGeom>
        </p:spPr>
      </p:pic>
      <p:pic>
        <p:nvPicPr>
          <p:cNvPr id="27" name="Picture 26"/>
          <p:cNvPicPr>
            <a:picLocks noChangeAspect="1"/>
          </p:cNvPicPr>
          <p:nvPr/>
        </p:nvPicPr>
        <p:blipFill>
          <a:blip r:embed="rId3"/>
          <a:stretch>
            <a:fillRect/>
          </a:stretch>
        </p:blipFill>
        <p:spPr>
          <a:xfrm>
            <a:off x="1838324" y="95015"/>
            <a:ext cx="200025" cy="904875"/>
          </a:xfrm>
          <a:prstGeom prst="rect">
            <a:avLst/>
          </a:prstGeom>
        </p:spPr>
      </p:pic>
      <p:pic>
        <p:nvPicPr>
          <p:cNvPr id="28" name="Picture 27"/>
          <p:cNvPicPr>
            <a:picLocks noChangeAspect="1"/>
          </p:cNvPicPr>
          <p:nvPr/>
        </p:nvPicPr>
        <p:blipFill>
          <a:blip r:embed="rId3"/>
          <a:stretch>
            <a:fillRect/>
          </a:stretch>
        </p:blipFill>
        <p:spPr>
          <a:xfrm>
            <a:off x="1765696" y="95015"/>
            <a:ext cx="200025" cy="904875"/>
          </a:xfrm>
          <a:prstGeom prst="rect">
            <a:avLst/>
          </a:prstGeom>
        </p:spPr>
      </p:pic>
      <p:pic>
        <p:nvPicPr>
          <p:cNvPr id="29" name="Picture 28"/>
          <p:cNvPicPr>
            <a:picLocks noChangeAspect="1"/>
          </p:cNvPicPr>
          <p:nvPr/>
        </p:nvPicPr>
        <p:blipFill>
          <a:blip r:embed="rId3"/>
          <a:stretch>
            <a:fillRect/>
          </a:stretch>
        </p:blipFill>
        <p:spPr>
          <a:xfrm>
            <a:off x="4032644" y="95015"/>
            <a:ext cx="200025" cy="904875"/>
          </a:xfrm>
          <a:prstGeom prst="rect">
            <a:avLst/>
          </a:prstGeom>
        </p:spPr>
      </p:pic>
    </p:spTree>
    <p:extLst>
      <p:ext uri="{BB962C8B-B14F-4D97-AF65-F5344CB8AC3E}">
        <p14:creationId xmlns:p14="http://schemas.microsoft.com/office/powerpoint/2010/main" val="2168073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Mission and Vision</a:t>
            </a:r>
            <a:endParaRPr lang="en-US" dirty="0"/>
          </a:p>
        </p:txBody>
      </p:sp>
      <p:sp>
        <p:nvSpPr>
          <p:cNvPr id="3" name="Content Placeholder 2"/>
          <p:cNvSpPr>
            <a:spLocks noGrp="1"/>
          </p:cNvSpPr>
          <p:nvPr>
            <p:ph idx="1"/>
          </p:nvPr>
        </p:nvSpPr>
        <p:spPr/>
        <p:txBody>
          <a:bodyPr>
            <a:normAutofit/>
          </a:bodyPr>
          <a:lstStyle/>
          <a:p>
            <a:pPr marL="457200" lvl="1" indent="-365760">
              <a:lnSpc>
                <a:spcPct val="100000"/>
              </a:lnSpc>
              <a:spcBef>
                <a:spcPts val="0"/>
              </a:spcBef>
              <a:spcAft>
                <a:spcPts val="600"/>
              </a:spcAft>
              <a:tabLst>
                <a:tab pos="457200" algn="l"/>
              </a:tabLst>
            </a:pPr>
            <a:r>
              <a:rPr lang="en-US" sz="4000" b="1" dirty="0" smtClean="0"/>
              <a:t>What is the purpose of the project deliverables/benefits of the effort</a:t>
            </a:r>
          </a:p>
          <a:p>
            <a:pPr marL="457200" lvl="2" indent="-365760">
              <a:lnSpc>
                <a:spcPct val="100000"/>
              </a:lnSpc>
              <a:spcBef>
                <a:spcPts val="0"/>
              </a:spcBef>
              <a:spcAft>
                <a:spcPts val="600"/>
              </a:spcAft>
              <a:tabLst>
                <a:tab pos="457200" algn="l"/>
              </a:tabLst>
            </a:pPr>
            <a:r>
              <a:rPr lang="en-US" sz="2800" dirty="0" smtClean="0"/>
              <a:t>Focus on the project (What, Why, How)</a:t>
            </a:r>
            <a:endParaRPr lang="en-US" sz="2800" dirty="0" smtClean="0"/>
          </a:p>
          <a:p>
            <a:pPr marL="457200" lvl="2" indent="-365760">
              <a:lnSpc>
                <a:spcPct val="100000"/>
              </a:lnSpc>
              <a:spcBef>
                <a:spcPts val="0"/>
              </a:spcBef>
              <a:spcAft>
                <a:spcPts val="600"/>
              </a:spcAft>
              <a:tabLst>
                <a:tab pos="457200" algn="l"/>
              </a:tabLst>
            </a:pPr>
            <a:r>
              <a:rPr lang="en-US" sz="2800" dirty="0" smtClean="0"/>
              <a:t>Imagine what would </a:t>
            </a:r>
            <a:r>
              <a:rPr lang="en-US" sz="2800" dirty="0"/>
              <a:t>be written in a news story about your effort at the project’s </a:t>
            </a:r>
            <a:r>
              <a:rPr lang="en-US" sz="2800" b="1" dirty="0"/>
              <a:t>SUCCESSFUL CONCLUSION</a:t>
            </a:r>
            <a:endParaRPr lang="en-US" sz="2800" b="1" dirty="0"/>
          </a:p>
        </p:txBody>
      </p:sp>
      <p:sp>
        <p:nvSpPr>
          <p:cNvPr id="4" name="Slide Number Placeholder 3"/>
          <p:cNvSpPr>
            <a:spLocks noGrp="1"/>
          </p:cNvSpPr>
          <p:nvPr>
            <p:ph type="sldNum" sz="quarter" idx="12"/>
          </p:nvPr>
        </p:nvSpPr>
        <p:spPr/>
        <p:txBody>
          <a:bodyPr/>
          <a:lstStyle/>
          <a:p>
            <a:fld id="{301185FE-7664-4560-A59B-D35684CDC066}" type="slidenum">
              <a:rPr lang="en-US" smtClean="0"/>
              <a:t>2</a:t>
            </a:fld>
            <a:endParaRPr lang="en-US"/>
          </a:p>
        </p:txBody>
      </p:sp>
    </p:spTree>
    <p:extLst>
      <p:ext uri="{BB962C8B-B14F-4D97-AF65-F5344CB8AC3E}">
        <p14:creationId xmlns:p14="http://schemas.microsoft.com/office/powerpoint/2010/main" val="321549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Objective Balancing</a:t>
            </a:r>
            <a:endParaRPr lang="en-US" dirty="0"/>
          </a:p>
        </p:txBody>
      </p:sp>
      <p:sp>
        <p:nvSpPr>
          <p:cNvPr id="4" name="Slide Number Placeholder 3"/>
          <p:cNvSpPr>
            <a:spLocks noGrp="1"/>
          </p:cNvSpPr>
          <p:nvPr>
            <p:ph type="sldNum" sz="quarter" idx="12"/>
          </p:nvPr>
        </p:nvSpPr>
        <p:spPr/>
        <p:txBody>
          <a:bodyPr/>
          <a:lstStyle/>
          <a:p>
            <a:fld id="{301185FE-7664-4560-A59B-D35684CDC066}" type="slidenum">
              <a:rPr lang="en-US" smtClean="0"/>
              <a:t>3</a:t>
            </a:fld>
            <a:endParaRPr lang="en-US"/>
          </a:p>
        </p:txBody>
      </p:sp>
      <p:sp>
        <p:nvSpPr>
          <p:cNvPr id="5" name="Isosceles Triangle 4"/>
          <p:cNvSpPr/>
          <p:nvPr/>
        </p:nvSpPr>
        <p:spPr>
          <a:xfrm>
            <a:off x="2329259" y="2011679"/>
            <a:ext cx="3618411" cy="342246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42121" y="5551714"/>
            <a:ext cx="6792685" cy="8098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CUSTOMERS EXPECTATIONS</a:t>
            </a:r>
            <a:endParaRPr lang="en-US" sz="2800" dirty="0"/>
          </a:p>
        </p:txBody>
      </p:sp>
      <p:sp>
        <p:nvSpPr>
          <p:cNvPr id="7" name="TextBox 6"/>
          <p:cNvSpPr txBox="1"/>
          <p:nvPr/>
        </p:nvSpPr>
        <p:spPr>
          <a:xfrm>
            <a:off x="3084910" y="1562911"/>
            <a:ext cx="2107106" cy="461665"/>
          </a:xfrm>
          <a:prstGeom prst="rect">
            <a:avLst/>
          </a:prstGeom>
          <a:noFill/>
        </p:spPr>
        <p:txBody>
          <a:bodyPr wrap="square" rtlCol="0">
            <a:spAutoFit/>
          </a:bodyPr>
          <a:lstStyle/>
          <a:p>
            <a:r>
              <a:rPr lang="en-US" sz="2400" dirty="0" smtClean="0"/>
              <a:t>PERFORMANCE</a:t>
            </a:r>
            <a:endParaRPr lang="en-US" sz="2400" dirty="0"/>
          </a:p>
        </p:txBody>
      </p:sp>
      <p:sp>
        <p:nvSpPr>
          <p:cNvPr id="8" name="TextBox 7"/>
          <p:cNvSpPr txBox="1"/>
          <p:nvPr/>
        </p:nvSpPr>
        <p:spPr>
          <a:xfrm>
            <a:off x="1512786" y="5090049"/>
            <a:ext cx="816473" cy="461665"/>
          </a:xfrm>
          <a:prstGeom prst="rect">
            <a:avLst/>
          </a:prstGeom>
          <a:noFill/>
        </p:spPr>
        <p:txBody>
          <a:bodyPr wrap="square" rtlCol="0">
            <a:spAutoFit/>
          </a:bodyPr>
          <a:lstStyle/>
          <a:p>
            <a:r>
              <a:rPr lang="en-US" sz="2400" dirty="0" smtClean="0"/>
              <a:t>TIME</a:t>
            </a:r>
            <a:endParaRPr lang="en-US" sz="2400" dirty="0"/>
          </a:p>
        </p:txBody>
      </p:sp>
      <p:sp>
        <p:nvSpPr>
          <p:cNvPr id="9" name="TextBox 8"/>
          <p:cNvSpPr txBox="1"/>
          <p:nvPr/>
        </p:nvSpPr>
        <p:spPr>
          <a:xfrm>
            <a:off x="5947670" y="5115842"/>
            <a:ext cx="1145688" cy="461665"/>
          </a:xfrm>
          <a:prstGeom prst="rect">
            <a:avLst/>
          </a:prstGeom>
          <a:noFill/>
        </p:spPr>
        <p:txBody>
          <a:bodyPr wrap="square" rtlCol="0">
            <a:spAutoFit/>
          </a:bodyPr>
          <a:lstStyle/>
          <a:p>
            <a:r>
              <a:rPr lang="en-US" sz="2400" dirty="0" smtClean="0"/>
              <a:t>COST</a:t>
            </a:r>
            <a:endParaRPr lang="en-US" sz="2400" dirty="0"/>
          </a:p>
        </p:txBody>
      </p:sp>
      <p:grpSp>
        <p:nvGrpSpPr>
          <p:cNvPr id="21" name="Group 20"/>
          <p:cNvGrpSpPr/>
          <p:nvPr/>
        </p:nvGrpSpPr>
        <p:grpSpPr>
          <a:xfrm>
            <a:off x="5747657" y="1614222"/>
            <a:ext cx="6186618" cy="2866337"/>
            <a:chOff x="5747657" y="1614222"/>
            <a:chExt cx="6186618" cy="2866337"/>
          </a:xfrm>
        </p:grpSpPr>
        <p:pic>
          <p:nvPicPr>
            <p:cNvPr id="12" name="Picture 11"/>
            <p:cNvPicPr>
              <a:picLocks noChangeAspect="1"/>
            </p:cNvPicPr>
            <p:nvPr/>
          </p:nvPicPr>
          <p:blipFill>
            <a:blip r:embed="rId3"/>
            <a:stretch>
              <a:fillRect/>
            </a:stretch>
          </p:blipFill>
          <p:spPr>
            <a:xfrm>
              <a:off x="5747657" y="1614222"/>
              <a:ext cx="6186618" cy="2866337"/>
            </a:xfrm>
            <a:prstGeom prst="rect">
              <a:avLst/>
            </a:prstGeom>
          </p:spPr>
        </p:pic>
        <p:sp>
          <p:nvSpPr>
            <p:cNvPr id="13" name="Rectangle 12"/>
            <p:cNvSpPr/>
            <p:nvPr/>
          </p:nvSpPr>
          <p:spPr>
            <a:xfrm>
              <a:off x="9170126" y="2246811"/>
              <a:ext cx="744583" cy="431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676606" y="3047390"/>
              <a:ext cx="744583" cy="431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605709" y="3694389"/>
              <a:ext cx="744583" cy="431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p:cNvSpPr/>
          <p:nvPr/>
        </p:nvSpPr>
        <p:spPr>
          <a:xfrm>
            <a:off x="7884803" y="2264144"/>
            <a:ext cx="391886" cy="3964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366068" y="2890298"/>
            <a:ext cx="431074" cy="646331"/>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
        <p:nvSpPr>
          <p:cNvPr id="18" name="TextBox 17"/>
          <p:cNvSpPr txBox="1"/>
          <p:nvPr/>
        </p:nvSpPr>
        <p:spPr>
          <a:xfrm>
            <a:off x="10811206" y="3694389"/>
            <a:ext cx="431074" cy="646331"/>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682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fltVal val="0"/>
                                          </p:val>
                                        </p:tav>
                                        <p:tav tm="100000">
                                          <p:val>
                                            <p:strVal val="#ppt_h"/>
                                          </p:val>
                                        </p:tav>
                                      </p:tavLst>
                                    </p:anim>
                                    <p:animEffect transition="in" filter="fad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randombar(horizontal)">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2000"/>
                                        <p:tgtEl>
                                          <p:spTgt spid="17"/>
                                        </p:tgtEl>
                                      </p:cBhvr>
                                    </p:animEffect>
                                    <p:anim calcmode="lin" valueType="num">
                                      <p:cBhvr>
                                        <p:cTn id="46" dur="2000" fill="hold"/>
                                        <p:tgtEl>
                                          <p:spTgt spid="17"/>
                                        </p:tgtEl>
                                        <p:attrNameLst>
                                          <p:attrName>ppt_w</p:attrName>
                                        </p:attrNameLst>
                                      </p:cBhvr>
                                      <p:tavLst>
                                        <p:tav tm="0" fmla="#ppt_w*sin(2.5*pi*$)">
                                          <p:val>
                                            <p:fltVal val="0"/>
                                          </p:val>
                                        </p:tav>
                                        <p:tav tm="100000">
                                          <p:val>
                                            <p:fltVal val="1"/>
                                          </p:val>
                                        </p:tav>
                                      </p:tavLst>
                                    </p:anim>
                                    <p:anim calcmode="lin" valueType="num">
                                      <p:cBhvr>
                                        <p:cTn id="47" dur="2000" fill="hold"/>
                                        <p:tgtEl>
                                          <p:spTgt spid="17"/>
                                        </p:tgtEl>
                                        <p:attrNameLst>
                                          <p:attrName>ppt_h</p:attrName>
                                        </p:attrNameLst>
                                      </p:cBhvr>
                                      <p:tavLst>
                                        <p:tav tm="0">
                                          <p:val>
                                            <p:strVal val="#ppt_h"/>
                                          </p:val>
                                        </p:tav>
                                        <p:tav tm="100000">
                                          <p:val>
                                            <p:strVal val="#ppt_h"/>
                                          </p:val>
                                        </p:tav>
                                      </p:tavLst>
                                    </p:anim>
                                  </p:childTnLst>
                                </p:cTn>
                              </p:par>
                              <p:par>
                                <p:cTn id="48" presetID="45"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2000"/>
                                        <p:tgtEl>
                                          <p:spTgt spid="18"/>
                                        </p:tgtEl>
                                      </p:cBhvr>
                                    </p:animEffect>
                                    <p:anim calcmode="lin" valueType="num">
                                      <p:cBhvr>
                                        <p:cTn id="51" dur="2000" fill="hold"/>
                                        <p:tgtEl>
                                          <p:spTgt spid="18"/>
                                        </p:tgtEl>
                                        <p:attrNameLst>
                                          <p:attrName>ppt_w</p:attrName>
                                        </p:attrNameLst>
                                      </p:cBhvr>
                                      <p:tavLst>
                                        <p:tav tm="0" fmla="#ppt_w*sin(2.5*pi*$)">
                                          <p:val>
                                            <p:fltVal val="0"/>
                                          </p:val>
                                        </p:tav>
                                        <p:tav tm="100000">
                                          <p:val>
                                            <p:fltVal val="1"/>
                                          </p:val>
                                        </p:tav>
                                      </p:tavLst>
                                    </p:anim>
                                    <p:anim calcmode="lin" valueType="num">
                                      <p:cBhvr>
                                        <p:cTn id="52"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6" grpId="0" animBg="1"/>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Reality Check</a:t>
            </a:r>
            <a:endParaRPr lang="en-US" dirty="0"/>
          </a:p>
        </p:txBody>
      </p:sp>
      <p:sp>
        <p:nvSpPr>
          <p:cNvPr id="4" name="Slide Number Placeholder 3"/>
          <p:cNvSpPr>
            <a:spLocks noGrp="1"/>
          </p:cNvSpPr>
          <p:nvPr>
            <p:ph type="sldNum" sz="quarter" idx="12"/>
          </p:nvPr>
        </p:nvSpPr>
        <p:spPr/>
        <p:txBody>
          <a:bodyPr/>
          <a:lstStyle/>
          <a:p>
            <a:fld id="{301185FE-7664-4560-A59B-D35684CDC066}" type="slidenum">
              <a:rPr lang="en-US" smtClean="0"/>
              <a:t>4</a:t>
            </a:fld>
            <a:endParaRPr lang="en-US"/>
          </a:p>
        </p:txBody>
      </p:sp>
      <p:pic>
        <p:nvPicPr>
          <p:cNvPr id="1026" name="Picture 2" descr="Image result for dilbert project status repor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1295" y="1881052"/>
            <a:ext cx="11553947" cy="3500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19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100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121" y="333428"/>
            <a:ext cx="11068879" cy="766502"/>
          </a:xfrm>
        </p:spPr>
        <p:txBody>
          <a:bodyPr/>
          <a:lstStyle/>
          <a:p>
            <a:r>
              <a:rPr lang="en-US" dirty="0" smtClean="0"/>
              <a:t>Living the project life</a:t>
            </a:r>
            <a:endParaRPr lang="en-US" dirty="0"/>
          </a:p>
        </p:txBody>
      </p:sp>
      <p:sp>
        <p:nvSpPr>
          <p:cNvPr id="4" name="Slide Number Placeholder 3"/>
          <p:cNvSpPr>
            <a:spLocks noGrp="1"/>
          </p:cNvSpPr>
          <p:nvPr>
            <p:ph type="sldNum" sz="quarter" idx="12"/>
          </p:nvPr>
        </p:nvSpPr>
        <p:spPr/>
        <p:txBody>
          <a:bodyPr/>
          <a:lstStyle/>
          <a:p>
            <a:fld id="{301185FE-7664-4560-A59B-D35684CDC066}" type="slidenum">
              <a:rPr lang="en-US" smtClean="0"/>
              <a:t>5</a:t>
            </a:fld>
            <a:endParaRPr lang="en-US"/>
          </a:p>
        </p:txBody>
      </p:sp>
      <p:pic>
        <p:nvPicPr>
          <p:cNvPr id="8" name="Content Placeholder 7"/>
          <p:cNvPicPr>
            <a:picLocks noGrp="1" noChangeAspect="1"/>
          </p:cNvPicPr>
          <p:nvPr>
            <p:ph idx="1"/>
          </p:nvPr>
        </p:nvPicPr>
        <p:blipFill>
          <a:blip r:embed="rId3"/>
          <a:stretch>
            <a:fillRect/>
          </a:stretch>
        </p:blipFill>
        <p:spPr>
          <a:xfrm>
            <a:off x="1877786" y="1174956"/>
            <a:ext cx="6436192" cy="5003359"/>
          </a:xfrm>
          <a:prstGeom prst="rect">
            <a:avLst/>
          </a:prstGeom>
        </p:spPr>
      </p:pic>
      <p:sp>
        <p:nvSpPr>
          <p:cNvPr id="9" name="TextBox 8"/>
          <p:cNvSpPr txBox="1"/>
          <p:nvPr/>
        </p:nvSpPr>
        <p:spPr>
          <a:xfrm>
            <a:off x="2292390" y="6178315"/>
            <a:ext cx="3177682" cy="461665"/>
          </a:xfrm>
          <a:prstGeom prst="rect">
            <a:avLst/>
          </a:prstGeom>
          <a:noFill/>
        </p:spPr>
        <p:txBody>
          <a:bodyPr wrap="square" rtlCol="0">
            <a:spAutoFit/>
          </a:bodyPr>
          <a:lstStyle/>
          <a:p>
            <a:r>
              <a:rPr lang="en-US" sz="1200" dirty="0" smtClean="0"/>
              <a:t>Meredith &amp; Mantel (2009) Project Management, a Managerial Approach</a:t>
            </a:r>
            <a:endParaRPr lang="en-US" sz="1200" dirty="0"/>
          </a:p>
        </p:txBody>
      </p:sp>
    </p:spTree>
    <p:extLst>
      <p:ext uri="{BB962C8B-B14F-4D97-AF65-F5344CB8AC3E}">
        <p14:creationId xmlns:p14="http://schemas.microsoft.com/office/powerpoint/2010/main" val="383454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1500"/>
                            </p:stCondLst>
                            <p:childTnLst>
                              <p:par>
                                <p:cTn id="9" presetID="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121" y="333428"/>
            <a:ext cx="11068879" cy="766502"/>
          </a:xfrm>
        </p:spPr>
        <p:txBody>
          <a:bodyPr/>
          <a:lstStyle/>
          <a:p>
            <a:r>
              <a:rPr lang="en-US" dirty="0" smtClean="0"/>
              <a:t>Living the project life</a:t>
            </a:r>
            <a:endParaRPr lang="en-US" dirty="0"/>
          </a:p>
        </p:txBody>
      </p:sp>
      <p:sp>
        <p:nvSpPr>
          <p:cNvPr id="4" name="Slide Number Placeholder 3"/>
          <p:cNvSpPr>
            <a:spLocks noGrp="1"/>
          </p:cNvSpPr>
          <p:nvPr>
            <p:ph type="sldNum" sz="quarter" idx="12"/>
          </p:nvPr>
        </p:nvSpPr>
        <p:spPr/>
        <p:txBody>
          <a:bodyPr/>
          <a:lstStyle/>
          <a:p>
            <a:fld id="{301185FE-7664-4560-A59B-D35684CDC066}" type="slidenum">
              <a:rPr lang="en-US" smtClean="0"/>
              <a:t>6</a:t>
            </a:fld>
            <a:endParaRPr lang="en-US"/>
          </a:p>
        </p:txBody>
      </p:sp>
      <p:pic>
        <p:nvPicPr>
          <p:cNvPr id="5" name="Content Placeholder 4"/>
          <p:cNvPicPr>
            <a:picLocks noGrp="1" noChangeAspect="1"/>
          </p:cNvPicPr>
          <p:nvPr>
            <p:ph idx="1"/>
          </p:nvPr>
        </p:nvPicPr>
        <p:blipFill>
          <a:blip r:embed="rId3"/>
          <a:stretch>
            <a:fillRect/>
          </a:stretch>
        </p:blipFill>
        <p:spPr>
          <a:xfrm>
            <a:off x="2037057" y="1169442"/>
            <a:ext cx="7515158" cy="5688557"/>
          </a:xfrm>
          <a:prstGeom prst="rect">
            <a:avLst/>
          </a:prstGeom>
        </p:spPr>
      </p:pic>
    </p:spTree>
    <p:extLst>
      <p:ext uri="{BB962C8B-B14F-4D97-AF65-F5344CB8AC3E}">
        <p14:creationId xmlns:p14="http://schemas.microsoft.com/office/powerpoint/2010/main" val="302515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121" y="333428"/>
            <a:ext cx="11068879" cy="766502"/>
          </a:xfrm>
        </p:spPr>
        <p:txBody>
          <a:bodyPr>
            <a:normAutofit/>
          </a:bodyPr>
          <a:lstStyle/>
          <a:p>
            <a:r>
              <a:rPr lang="en-US" dirty="0"/>
              <a:t>Living the project life</a:t>
            </a:r>
            <a:endParaRPr lang="en-US" dirty="0"/>
          </a:p>
        </p:txBody>
      </p:sp>
      <p:sp>
        <p:nvSpPr>
          <p:cNvPr id="4" name="Slide Number Placeholder 3"/>
          <p:cNvSpPr>
            <a:spLocks noGrp="1"/>
          </p:cNvSpPr>
          <p:nvPr>
            <p:ph type="sldNum" sz="quarter" idx="12"/>
          </p:nvPr>
        </p:nvSpPr>
        <p:spPr/>
        <p:txBody>
          <a:bodyPr/>
          <a:lstStyle/>
          <a:p>
            <a:fld id="{301185FE-7664-4560-A59B-D35684CDC066}" type="slidenum">
              <a:rPr lang="en-US" smtClean="0"/>
              <a:t>7</a:t>
            </a:fld>
            <a:endParaRPr lang="en-US"/>
          </a:p>
        </p:txBody>
      </p:sp>
      <p:pic>
        <p:nvPicPr>
          <p:cNvPr id="8" name="Content Placeholder 7"/>
          <p:cNvPicPr>
            <a:picLocks noGrp="1" noChangeAspect="1"/>
          </p:cNvPicPr>
          <p:nvPr>
            <p:ph idx="1"/>
          </p:nvPr>
        </p:nvPicPr>
        <p:blipFill>
          <a:blip r:embed="rId3"/>
          <a:stretch>
            <a:fillRect/>
          </a:stretch>
        </p:blipFill>
        <p:spPr>
          <a:xfrm>
            <a:off x="2199177" y="1202491"/>
            <a:ext cx="8154766" cy="5542920"/>
          </a:xfrm>
          <a:prstGeom prst="rect">
            <a:avLst/>
          </a:prstGeom>
        </p:spPr>
      </p:pic>
      <p:sp>
        <p:nvSpPr>
          <p:cNvPr id="9" name="Isosceles Triangle 8"/>
          <p:cNvSpPr/>
          <p:nvPr/>
        </p:nvSpPr>
        <p:spPr>
          <a:xfrm rot="10800000" flipV="1">
            <a:off x="2199177" y="5882420"/>
            <a:ext cx="4137598" cy="883522"/>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23751" y="1698172"/>
            <a:ext cx="3184072" cy="1323439"/>
          </a:xfrm>
          <a:prstGeom prst="rect">
            <a:avLst/>
          </a:prstGeom>
          <a:noFill/>
        </p:spPr>
        <p:txBody>
          <a:bodyPr wrap="square" rtlCol="0">
            <a:spAutoFit/>
          </a:bodyPr>
          <a:lstStyle/>
          <a:p>
            <a:r>
              <a:rPr lang="en-US" sz="4000" dirty="0" smtClean="0"/>
              <a:t>Punctuated Equilibrium</a:t>
            </a:r>
            <a:endParaRPr lang="en-US" sz="4000" dirty="0"/>
          </a:p>
        </p:txBody>
      </p:sp>
      <p:sp>
        <p:nvSpPr>
          <p:cNvPr id="11" name="TextBox 10"/>
          <p:cNvSpPr txBox="1"/>
          <p:nvPr/>
        </p:nvSpPr>
        <p:spPr>
          <a:xfrm>
            <a:off x="368640" y="6009039"/>
            <a:ext cx="2243931" cy="461665"/>
          </a:xfrm>
          <a:prstGeom prst="rect">
            <a:avLst/>
          </a:prstGeom>
          <a:noFill/>
        </p:spPr>
        <p:txBody>
          <a:bodyPr wrap="square" rtlCol="0">
            <a:spAutoFit/>
          </a:bodyPr>
          <a:lstStyle/>
          <a:p>
            <a:r>
              <a:rPr lang="en-US" sz="1200" dirty="0" smtClean="0"/>
              <a:t>Pearson Education, Inc. Publishing as Prentice Hall (2013)</a:t>
            </a:r>
            <a:endParaRPr lang="en-US" sz="1200" dirty="0"/>
          </a:p>
        </p:txBody>
      </p:sp>
    </p:spTree>
    <p:extLst>
      <p:ext uri="{BB962C8B-B14F-4D97-AF65-F5344CB8AC3E}">
        <p14:creationId xmlns:p14="http://schemas.microsoft.com/office/powerpoint/2010/main" val="272142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ppt_y+.1"/>
                                          </p:val>
                                        </p:tav>
                                        <p:tav tm="100000">
                                          <p:val>
                                            <p:strVal val="#ppt_y"/>
                                          </p:val>
                                        </p:tav>
                                      </p:tavLst>
                                    </p:anim>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people, people</a:t>
            </a:r>
            <a:endParaRPr lang="en-US" dirty="0"/>
          </a:p>
        </p:txBody>
      </p:sp>
      <p:sp>
        <p:nvSpPr>
          <p:cNvPr id="9" name="Content Placeholder 8"/>
          <p:cNvSpPr>
            <a:spLocks noGrp="1"/>
          </p:cNvSpPr>
          <p:nvPr>
            <p:ph idx="1"/>
          </p:nvPr>
        </p:nvSpPr>
        <p:spPr>
          <a:xfrm>
            <a:off x="742122" y="1232452"/>
            <a:ext cx="5250464" cy="5076908"/>
          </a:xfrm>
        </p:spPr>
        <p:txBody>
          <a:bodyPr/>
          <a:lstStyle/>
          <a:p>
            <a:r>
              <a:rPr lang="en-US" sz="3600" dirty="0" smtClean="0"/>
              <a:t>YES, you must address the elephant in the room, PEOPLE on you team</a:t>
            </a:r>
          </a:p>
          <a:p>
            <a:pPr lvl="1"/>
            <a:r>
              <a:rPr lang="en-US" sz="3200" dirty="0" smtClean="0"/>
              <a:t>Attitudes</a:t>
            </a:r>
          </a:p>
          <a:p>
            <a:pPr lvl="1"/>
            <a:r>
              <a:rPr lang="en-US" sz="3200" dirty="0" smtClean="0"/>
              <a:t>Experience</a:t>
            </a:r>
          </a:p>
          <a:p>
            <a:pPr lvl="1"/>
            <a:r>
              <a:rPr lang="en-US" sz="3200" dirty="0" smtClean="0"/>
              <a:t>Demands</a:t>
            </a:r>
          </a:p>
          <a:p>
            <a:pPr lvl="1"/>
            <a:r>
              <a:rPr lang="en-US" sz="3200" dirty="0" smtClean="0"/>
              <a:t>Assumptions</a:t>
            </a:r>
          </a:p>
          <a:p>
            <a:pPr lvl="1"/>
            <a:r>
              <a:rPr lang="en-US" sz="3200" dirty="0" smtClean="0"/>
              <a:t>Whims</a:t>
            </a:r>
          </a:p>
          <a:p>
            <a:pPr lvl="1"/>
            <a:endParaRPr lang="en-US" dirty="0"/>
          </a:p>
        </p:txBody>
      </p:sp>
      <p:sp>
        <p:nvSpPr>
          <p:cNvPr id="4" name="Slide Number Placeholder 3"/>
          <p:cNvSpPr>
            <a:spLocks noGrp="1"/>
          </p:cNvSpPr>
          <p:nvPr>
            <p:ph type="sldNum" sz="quarter" idx="12"/>
          </p:nvPr>
        </p:nvSpPr>
        <p:spPr/>
        <p:txBody>
          <a:bodyPr/>
          <a:lstStyle/>
          <a:p>
            <a:fld id="{301185FE-7664-4560-A59B-D35684CDC066}" type="slidenum">
              <a:rPr lang="en-US" smtClean="0"/>
              <a:t>8</a:t>
            </a:fld>
            <a:endParaRPr lang="en-US"/>
          </a:p>
        </p:txBody>
      </p:sp>
      <p:pic>
        <p:nvPicPr>
          <p:cNvPr id="10" name="Picture 9"/>
          <p:cNvPicPr>
            <a:picLocks noChangeAspect="1"/>
          </p:cNvPicPr>
          <p:nvPr/>
        </p:nvPicPr>
        <p:blipFill>
          <a:blip r:embed="rId3"/>
          <a:stretch>
            <a:fillRect/>
          </a:stretch>
        </p:blipFill>
        <p:spPr>
          <a:xfrm>
            <a:off x="5869440" y="1661242"/>
            <a:ext cx="5743575" cy="4248150"/>
          </a:xfrm>
          <a:prstGeom prst="rect">
            <a:avLst/>
          </a:prstGeom>
        </p:spPr>
      </p:pic>
    </p:spTree>
    <p:extLst>
      <p:ext uri="{BB962C8B-B14F-4D97-AF65-F5344CB8AC3E}">
        <p14:creationId xmlns:p14="http://schemas.microsoft.com/office/powerpoint/2010/main" val="27468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1000"/>
                                        <p:tgtEl>
                                          <p:spTgt spid="9">
                                            <p:txEl>
                                              <p:pRg st="1" end="1"/>
                                            </p:txEl>
                                          </p:spTgt>
                                        </p:tgtEl>
                                      </p:cBhvr>
                                    </p:animEffect>
                                    <p:anim calcmode="lin" valueType="num">
                                      <p:cBhvr>
                                        <p:cTn id="1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1000"/>
                                        <p:tgtEl>
                                          <p:spTgt spid="9">
                                            <p:txEl>
                                              <p:pRg st="2" end="2"/>
                                            </p:txEl>
                                          </p:spTgt>
                                        </p:tgtEl>
                                      </p:cBhvr>
                                    </p:animEffect>
                                    <p:anim calcmode="lin" valueType="num">
                                      <p:cBhvr>
                                        <p:cTn id="1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1000"/>
                                        <p:tgtEl>
                                          <p:spTgt spid="9">
                                            <p:txEl>
                                              <p:pRg st="3" end="3"/>
                                            </p:txEl>
                                          </p:spTgt>
                                        </p:tgtEl>
                                      </p:cBhvr>
                                    </p:animEffect>
                                    <p:anim calcmode="lin" valueType="num">
                                      <p:cBhvr>
                                        <p:cTn id="24"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Effect transition="in" filter="fade">
                                      <p:cBhvr>
                                        <p:cTn id="29" dur="1000"/>
                                        <p:tgtEl>
                                          <p:spTgt spid="9">
                                            <p:txEl>
                                              <p:pRg st="4" end="4"/>
                                            </p:txEl>
                                          </p:spTgt>
                                        </p:tgtEl>
                                      </p:cBhvr>
                                    </p:animEffect>
                                    <p:anim calcmode="lin" valueType="num">
                                      <p:cBhvr>
                                        <p:cTn id="30"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Effect transition="in" filter="fade">
                                      <p:cBhvr>
                                        <p:cTn id="35" dur="1000"/>
                                        <p:tgtEl>
                                          <p:spTgt spid="9">
                                            <p:txEl>
                                              <p:pRg st="5" end="5"/>
                                            </p:txEl>
                                          </p:spTgt>
                                        </p:tgtEl>
                                      </p:cBhvr>
                                    </p:animEffect>
                                    <p:anim calcmode="lin" valueType="num">
                                      <p:cBhvr>
                                        <p:cTn id="36"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121" y="333428"/>
            <a:ext cx="11068879" cy="766502"/>
          </a:xfrm>
        </p:spPr>
        <p:txBody>
          <a:bodyPr/>
          <a:lstStyle/>
          <a:p>
            <a:r>
              <a:rPr lang="en-US" dirty="0" smtClean="0"/>
              <a:t>Functional Operations</a:t>
            </a:r>
            <a:endParaRPr lang="en-US" dirty="0"/>
          </a:p>
        </p:txBody>
      </p:sp>
      <p:sp>
        <p:nvSpPr>
          <p:cNvPr id="4" name="Slide Number Placeholder 3"/>
          <p:cNvSpPr>
            <a:spLocks noGrp="1"/>
          </p:cNvSpPr>
          <p:nvPr>
            <p:ph type="sldNum" sz="quarter" idx="12"/>
          </p:nvPr>
        </p:nvSpPr>
        <p:spPr/>
        <p:txBody>
          <a:bodyPr/>
          <a:lstStyle/>
          <a:p>
            <a:fld id="{301185FE-7664-4560-A59B-D35684CDC066}" type="slidenum">
              <a:rPr lang="en-US" smtClean="0"/>
              <a:t>9</a:t>
            </a:fld>
            <a:endParaRPr lang="en-US"/>
          </a:p>
        </p:txBody>
      </p:sp>
      <p:sp>
        <p:nvSpPr>
          <p:cNvPr id="6" name="Content Placeholder 5"/>
          <p:cNvSpPr>
            <a:spLocks noGrp="1"/>
          </p:cNvSpPr>
          <p:nvPr>
            <p:ph idx="1"/>
          </p:nvPr>
        </p:nvSpPr>
        <p:spPr/>
        <p:txBody>
          <a:bodyPr>
            <a:normAutofit/>
          </a:bodyPr>
          <a:lstStyle/>
          <a:p>
            <a:r>
              <a:rPr lang="en-US" sz="3200" dirty="0" smtClean="0"/>
              <a:t>Identify the core operations required to achieve the goals</a:t>
            </a:r>
          </a:p>
          <a:p>
            <a:pPr lvl="1"/>
            <a:r>
              <a:rPr lang="en-US" sz="2800" dirty="0" smtClean="0"/>
              <a:t>Membership Management (recruitment/retention of skilled members)</a:t>
            </a:r>
          </a:p>
          <a:p>
            <a:pPr lvl="1"/>
            <a:r>
              <a:rPr lang="en-US" sz="2800" dirty="0" smtClean="0"/>
              <a:t>Administrate services</a:t>
            </a:r>
          </a:p>
          <a:p>
            <a:pPr lvl="1"/>
            <a:r>
              <a:rPr lang="en-US" sz="2800" dirty="0" smtClean="0"/>
              <a:t>Fundraising and marketing</a:t>
            </a:r>
          </a:p>
          <a:p>
            <a:pPr lvl="1"/>
            <a:r>
              <a:rPr lang="en-US" sz="2800" dirty="0" smtClean="0"/>
              <a:t>Design, construction, and testing</a:t>
            </a:r>
          </a:p>
          <a:p>
            <a:pPr lvl="1"/>
            <a:r>
              <a:rPr lang="en-US" sz="2800" dirty="0" smtClean="0"/>
              <a:t>Event logistics</a:t>
            </a:r>
            <a:endParaRPr lang="en-US" sz="2800" dirty="0"/>
          </a:p>
        </p:txBody>
      </p:sp>
      <p:pic>
        <p:nvPicPr>
          <p:cNvPr id="7" name="Picture 6"/>
          <p:cNvPicPr>
            <a:picLocks noChangeAspect="1"/>
          </p:cNvPicPr>
          <p:nvPr/>
        </p:nvPicPr>
        <p:blipFill>
          <a:blip r:embed="rId3"/>
          <a:stretch>
            <a:fillRect/>
          </a:stretch>
        </p:blipFill>
        <p:spPr>
          <a:xfrm>
            <a:off x="277587" y="1727096"/>
            <a:ext cx="11727411" cy="3765683"/>
          </a:xfrm>
          <a:prstGeom prst="rect">
            <a:avLst/>
          </a:prstGeom>
        </p:spPr>
      </p:pic>
    </p:spTree>
    <p:extLst>
      <p:ext uri="{BB962C8B-B14F-4D97-AF65-F5344CB8AC3E}">
        <p14:creationId xmlns:p14="http://schemas.microsoft.com/office/powerpoint/2010/main" val="251555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par>
                          <p:cTn id="7" fill="hold">
                            <p:stCondLst>
                              <p:cond delay="500"/>
                            </p:stCondLst>
                            <p:childTnLst>
                              <p:par>
                                <p:cTn id="8" presetID="42" presetClass="entr" presetSubtype="0" fill="hold" nodeType="afterEffect">
                                  <p:stCondLst>
                                    <p:cond delay="100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1000"/>
                                        <p:tgtEl>
                                          <p:spTgt spid="6">
                                            <p:txEl>
                                              <p:pRg st="1" end="1"/>
                                            </p:txEl>
                                          </p:spTgt>
                                        </p:tgtEl>
                                      </p:cBhvr>
                                    </p:animEffect>
                                    <p:anim calcmode="lin" valueType="num">
                                      <p:cBhvr>
                                        <p:cTn id="1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2"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13" fill="hold">
                            <p:stCondLst>
                              <p:cond delay="2500"/>
                            </p:stCondLst>
                            <p:childTnLst>
                              <p:par>
                                <p:cTn id="14" presetID="42" presetClass="entr" presetSubtype="0" fill="hold" nodeType="afterEffect">
                                  <p:stCondLst>
                                    <p:cond delay="50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1000"/>
                                        <p:tgtEl>
                                          <p:spTgt spid="6">
                                            <p:txEl>
                                              <p:pRg st="2" end="2"/>
                                            </p:txEl>
                                          </p:spTgt>
                                        </p:tgtEl>
                                      </p:cBhvr>
                                    </p:animEffect>
                                    <p:anim calcmode="lin" valueType="num">
                                      <p:cBhvr>
                                        <p:cTn id="1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19" fill="hold">
                            <p:stCondLst>
                              <p:cond delay="4000"/>
                            </p:stCondLst>
                            <p:childTnLst>
                              <p:par>
                                <p:cTn id="20" presetID="42" presetClass="entr" presetSubtype="0" fill="hold" nodeType="afterEffect">
                                  <p:stCondLst>
                                    <p:cond delay="50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25" fill="hold">
                            <p:stCondLst>
                              <p:cond delay="5500"/>
                            </p:stCondLst>
                            <p:childTnLst>
                              <p:par>
                                <p:cTn id="26" presetID="42" presetClass="entr" presetSubtype="0" fill="hold" nodeType="afterEffect">
                                  <p:stCondLst>
                                    <p:cond delay="50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par>
                          <p:cTn id="31" fill="hold">
                            <p:stCondLst>
                              <p:cond delay="7000"/>
                            </p:stCondLst>
                            <p:childTnLst>
                              <p:par>
                                <p:cTn id="32" presetID="42" presetClass="entr" presetSubtype="0" fill="hold" nodeType="after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fade">
                                      <p:cBhvr>
                                        <p:cTn id="34" dur="1000"/>
                                        <p:tgtEl>
                                          <p:spTgt spid="6">
                                            <p:txEl>
                                              <p:pRg st="5" end="5"/>
                                            </p:txEl>
                                          </p:spTgt>
                                        </p:tgtEl>
                                      </p:cBhvr>
                                    </p:animEffect>
                                    <p:anim calcmode="lin" valueType="num">
                                      <p:cBhvr>
                                        <p:cTn id="3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1000" fill="hold"/>
                                        <p:tgtEl>
                                          <p:spTgt spid="7"/>
                                        </p:tgtEl>
                                        <p:attrNameLst>
                                          <p:attrName>ppt_w</p:attrName>
                                        </p:attrNameLst>
                                      </p:cBhvr>
                                      <p:tavLst>
                                        <p:tav tm="0">
                                          <p:val>
                                            <p:fltVal val="0"/>
                                          </p:val>
                                        </p:tav>
                                        <p:tav tm="100000">
                                          <p:val>
                                            <p:strVal val="#ppt_w"/>
                                          </p:val>
                                        </p:tav>
                                      </p:tavLst>
                                    </p:anim>
                                    <p:anim calcmode="lin" valueType="num">
                                      <p:cBhvr>
                                        <p:cTn id="42" dur="1000" fill="hold"/>
                                        <p:tgtEl>
                                          <p:spTgt spid="7"/>
                                        </p:tgtEl>
                                        <p:attrNameLst>
                                          <p:attrName>ppt_h</p:attrName>
                                        </p:attrNameLst>
                                      </p:cBhvr>
                                      <p:tavLst>
                                        <p:tav tm="0">
                                          <p:val>
                                            <p:fltVal val="0"/>
                                          </p:val>
                                        </p:tav>
                                        <p:tav tm="100000">
                                          <p:val>
                                            <p:strVal val="#ppt_h"/>
                                          </p:val>
                                        </p:tav>
                                      </p:tavLst>
                                    </p:anim>
                                    <p:anim calcmode="lin" valueType="num">
                                      <p:cBhvr>
                                        <p:cTn id="43" dur="1000" fill="hold"/>
                                        <p:tgtEl>
                                          <p:spTgt spid="7"/>
                                        </p:tgtEl>
                                        <p:attrNameLst>
                                          <p:attrName>style.rotation</p:attrName>
                                        </p:attrNameLst>
                                      </p:cBhvr>
                                      <p:tavLst>
                                        <p:tav tm="0">
                                          <p:val>
                                            <p:fltVal val="90"/>
                                          </p:val>
                                        </p:tav>
                                        <p:tav tm="100000">
                                          <p:val>
                                            <p:fltVal val="0"/>
                                          </p:val>
                                        </p:tav>
                                      </p:tavLst>
                                    </p:anim>
                                    <p:animEffect transition="in" filter="fade">
                                      <p:cBhvr>
                                        <p:cTn id="4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2781</TotalTime>
  <Words>1329</Words>
  <Application>Microsoft Office PowerPoint</Application>
  <PresentationFormat>Widescreen</PresentationFormat>
  <Paragraphs>184</Paragraphs>
  <Slides>17</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 Black</vt:lpstr>
      <vt:lpstr>Calibri</vt:lpstr>
      <vt:lpstr>Tw Cen MT</vt:lpstr>
      <vt:lpstr>Wingdings</vt:lpstr>
      <vt:lpstr>Wingdings 3</vt:lpstr>
      <vt:lpstr>Integral</vt:lpstr>
      <vt:lpstr>Welcome</vt:lpstr>
      <vt:lpstr>Project Mission and Vision</vt:lpstr>
      <vt:lpstr>Project Objective Balancing</vt:lpstr>
      <vt:lpstr>Reality Check</vt:lpstr>
      <vt:lpstr>Living the project life</vt:lpstr>
      <vt:lpstr>Living the project life</vt:lpstr>
      <vt:lpstr>Living the project life</vt:lpstr>
      <vt:lpstr>People, people, people</vt:lpstr>
      <vt:lpstr>Functional Operations</vt:lpstr>
      <vt:lpstr>Work Breakdown</vt:lpstr>
      <vt:lpstr>Design, reporting, building</vt:lpstr>
      <vt:lpstr>Design, reporting, building</vt:lpstr>
      <vt:lpstr>Manufacturing Flow &amp; PERT charts</vt:lpstr>
      <vt:lpstr>Time &amp; Budgets</vt:lpstr>
      <vt:lpstr>TESTING</vt:lpstr>
      <vt:lpstr>Final Thoughts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Gail</dc:creator>
  <cp:lastModifiedBy>Hirtz, Paul D.</cp:lastModifiedBy>
  <cp:revision>162</cp:revision>
  <dcterms:created xsi:type="dcterms:W3CDTF">2015-02-06T23:21:03Z</dcterms:created>
  <dcterms:modified xsi:type="dcterms:W3CDTF">2019-01-31T20:27:25Z</dcterms:modified>
</cp:coreProperties>
</file>