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8"/>
  </p:notesMasterIdLst>
  <p:sldIdLst>
    <p:sldId id="256" r:id="rId2"/>
    <p:sldId id="277" r:id="rId3"/>
    <p:sldId id="281" r:id="rId4"/>
    <p:sldId id="268" r:id="rId5"/>
    <p:sldId id="288" r:id="rId6"/>
    <p:sldId id="285" r:id="rId7"/>
    <p:sldId id="270" r:id="rId8"/>
    <p:sldId id="289" r:id="rId9"/>
    <p:sldId id="282" r:id="rId10"/>
    <p:sldId id="290" r:id="rId11"/>
    <p:sldId id="293" r:id="rId12"/>
    <p:sldId id="291" r:id="rId13"/>
    <p:sldId id="294" r:id="rId14"/>
    <p:sldId id="295" r:id="rId15"/>
    <p:sldId id="274" r:id="rId16"/>
    <p:sldId id="286" r:id="rId17"/>
    <p:sldId id="287" r:id="rId18"/>
    <p:sldId id="267" r:id="rId19"/>
    <p:sldId id="273" r:id="rId20"/>
    <p:sldId id="298" r:id="rId21"/>
    <p:sldId id="280" r:id="rId22"/>
    <p:sldId id="296" r:id="rId23"/>
    <p:sldId id="297" r:id="rId24"/>
    <p:sldId id="265" r:id="rId25"/>
    <p:sldId id="269"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57460"/>
    <a:srgbClr val="FF9933"/>
    <a:srgbClr val="99FF33"/>
    <a:srgbClr val="FF5050"/>
    <a:srgbClr val="D4F5F7"/>
    <a:srgbClr val="A1C8C5"/>
    <a:srgbClr val="FF7C80"/>
    <a:srgbClr val="1CADE4"/>
    <a:srgbClr val="F9E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79549" autoAdjust="0"/>
  </p:normalViewPr>
  <p:slideViewPr>
    <p:cSldViewPr snapToGrid="0">
      <p:cViewPr varScale="1">
        <p:scale>
          <a:sx n="61" d="100"/>
          <a:sy n="61" d="100"/>
        </p:scale>
        <p:origin x="72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0B32C-EC42-4B7F-8737-349143E2D149}" type="datetimeFigureOut">
              <a:rPr lang="en-US" smtClean="0"/>
              <a:t>1/31/2019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3BF13-CC72-4A3E-ABE7-D2D4920B2D8C}" type="slidenum">
              <a:rPr lang="en-US" smtClean="0"/>
              <a:t>‹#›</a:t>
            </a:fld>
            <a:endParaRPr lang="en-US"/>
          </a:p>
        </p:txBody>
      </p:sp>
    </p:spTree>
    <p:extLst>
      <p:ext uri="{BB962C8B-B14F-4D97-AF65-F5344CB8AC3E}">
        <p14:creationId xmlns:p14="http://schemas.microsoft.com/office/powerpoint/2010/main" val="422495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Welcome  have the room stand up and</a:t>
            </a:r>
          </a:p>
          <a:p>
            <a:r>
              <a:rPr lang="en-US" dirty="0" smtClean="0"/>
              <a:t> sit down if:</a:t>
            </a:r>
          </a:p>
          <a:p>
            <a:r>
              <a:rPr lang="en-US" baseline="0" dirty="0" smtClean="0"/>
              <a:t>new to racing</a:t>
            </a:r>
          </a:p>
          <a:p>
            <a:r>
              <a:rPr lang="en-US" baseline="0" dirty="0" smtClean="0"/>
              <a:t>worked on a car but never attended a race</a:t>
            </a:r>
          </a:p>
          <a:p>
            <a:r>
              <a:rPr lang="en-US" baseline="0" dirty="0" smtClean="0"/>
              <a:t>Participated in a race</a:t>
            </a:r>
          </a:p>
          <a:p>
            <a:r>
              <a:rPr lang="en-US" baseline="0" dirty="0" smtClean="0"/>
              <a:t>Participated in two races</a:t>
            </a:r>
          </a:p>
          <a:p>
            <a:r>
              <a:rPr lang="en-US" baseline="0" dirty="0" smtClean="0"/>
              <a:t>Three races</a:t>
            </a:r>
          </a:p>
          <a:p>
            <a:r>
              <a:rPr lang="en-US" baseline="0" dirty="0" smtClean="0"/>
              <a:t>Four</a:t>
            </a:r>
          </a:p>
          <a:p>
            <a:r>
              <a:rPr lang="en-US" baseline="0" dirty="0" smtClean="0"/>
              <a:t>Five</a:t>
            </a:r>
          </a:p>
          <a:p>
            <a:r>
              <a:rPr lang="en-US" baseline="0" dirty="0" smtClean="0"/>
              <a:t>Six</a:t>
            </a:r>
          </a:p>
          <a:p>
            <a:r>
              <a:rPr lang="en-US" baseline="0" dirty="0" smtClean="0"/>
              <a:t>Who is left ask when their addiction started</a:t>
            </a:r>
          </a:p>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a:t>
            </a:fld>
            <a:endParaRPr lang="en-US"/>
          </a:p>
        </p:txBody>
      </p:sp>
    </p:spTree>
    <p:extLst>
      <p:ext uri="{BB962C8B-B14F-4D97-AF65-F5344CB8AC3E}">
        <p14:creationId xmlns:p14="http://schemas.microsoft.com/office/powerpoint/2010/main" val="140428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a minimum of 4 to 8 prospects for every budgeted</a:t>
            </a:r>
            <a:r>
              <a:rPr lang="en-US" baseline="0" dirty="0" smtClean="0"/>
              <a:t> gift</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10</a:t>
            </a:fld>
            <a:endParaRPr lang="en-US"/>
          </a:p>
        </p:txBody>
      </p:sp>
    </p:spTree>
    <p:extLst>
      <p:ext uri="{BB962C8B-B14F-4D97-AF65-F5344CB8AC3E}">
        <p14:creationId xmlns:p14="http://schemas.microsoft.com/office/powerpoint/2010/main" val="259342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your donors</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11</a:t>
            </a:fld>
            <a:endParaRPr lang="en-US"/>
          </a:p>
        </p:txBody>
      </p:sp>
    </p:spTree>
    <p:extLst>
      <p:ext uri="{BB962C8B-B14F-4D97-AF65-F5344CB8AC3E}">
        <p14:creationId xmlns:p14="http://schemas.microsoft.com/office/powerpoint/2010/main" val="258459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12</a:t>
            </a:fld>
            <a:endParaRPr lang="en-US"/>
          </a:p>
        </p:txBody>
      </p:sp>
    </p:spTree>
    <p:extLst>
      <p:ext uri="{BB962C8B-B14F-4D97-AF65-F5344CB8AC3E}">
        <p14:creationId xmlns:p14="http://schemas.microsoft.com/office/powerpoint/2010/main" val="3874956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to the spreadsheet to do some what</a:t>
            </a:r>
            <a:r>
              <a:rPr lang="en-US" baseline="0" dirty="0" smtClean="0"/>
              <a:t> ifs</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13</a:t>
            </a:fld>
            <a:endParaRPr lang="en-US"/>
          </a:p>
        </p:txBody>
      </p:sp>
    </p:spTree>
    <p:extLst>
      <p:ext uri="{BB962C8B-B14F-4D97-AF65-F5344CB8AC3E}">
        <p14:creationId xmlns:p14="http://schemas.microsoft.com/office/powerpoint/2010/main" val="4244558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Arrange in slack times</a:t>
            </a:r>
          </a:p>
          <a:p>
            <a:r>
              <a:rPr lang="en-US" dirty="0" smtClean="0"/>
              <a:t>Be prepared to ask for commitments from key</a:t>
            </a:r>
            <a:r>
              <a:rPr lang="en-US" baseline="0" dirty="0" smtClean="0"/>
              <a:t> team members to work during non school periods</a:t>
            </a:r>
          </a:p>
          <a:p>
            <a:r>
              <a:rPr lang="en-US" baseline="0" dirty="0" smtClean="0"/>
              <a:t>Be aware of the natural flow of education with tests, projects, end of terms, and long weekends</a:t>
            </a:r>
          </a:p>
          <a:p>
            <a:r>
              <a:rPr lang="en-US" baseline="0" dirty="0" smtClean="0"/>
              <a:t>Have a back up plan if cash becomes short</a:t>
            </a:r>
          </a:p>
          <a:p>
            <a:r>
              <a:rPr lang="en-US" baseline="0" dirty="0" smtClean="0"/>
              <a:t>Monitor cash flow and variances from your budget to avoid coming up short</a:t>
            </a:r>
          </a:p>
          <a:p>
            <a:r>
              <a:rPr lang="en-US" dirty="0" smtClean="0"/>
              <a:t>Plan to have left over money in your account, but </a:t>
            </a:r>
            <a:r>
              <a:rPr lang="en-US" dirty="0" err="1" smtClean="0"/>
              <a:t>shhhh</a:t>
            </a:r>
            <a:r>
              <a:rPr lang="en-US" dirty="0" smtClean="0"/>
              <a:t> don’t</a:t>
            </a:r>
            <a:r>
              <a:rPr lang="en-US" baseline="0" dirty="0" smtClean="0"/>
              <a:t> tell everyone that never stop fundraising</a:t>
            </a:r>
          </a:p>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15</a:t>
            </a:fld>
            <a:endParaRPr lang="en-US"/>
          </a:p>
        </p:txBody>
      </p:sp>
    </p:spTree>
    <p:extLst>
      <p:ext uri="{BB962C8B-B14F-4D97-AF65-F5344CB8AC3E}">
        <p14:creationId xmlns:p14="http://schemas.microsoft.com/office/powerpoint/2010/main" val="136092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comes this O’CRAP moment about half way through</a:t>
            </a:r>
            <a:r>
              <a:rPr lang="en-US" baseline="0" dirty="0" smtClean="0"/>
              <a:t> where you realize how little time you have</a:t>
            </a:r>
          </a:p>
          <a:p>
            <a:r>
              <a:rPr lang="en-US" baseline="0" dirty="0" smtClean="0"/>
              <a:t>Tomorrow’s session on scheduling will talk about how to help avoid that from happening</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18</a:t>
            </a:fld>
            <a:endParaRPr lang="en-US"/>
          </a:p>
        </p:txBody>
      </p:sp>
    </p:spTree>
    <p:extLst>
      <p:ext uri="{BB962C8B-B14F-4D97-AF65-F5344CB8AC3E}">
        <p14:creationId xmlns:p14="http://schemas.microsoft.com/office/powerpoint/2010/main" val="411970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what you really</a:t>
            </a:r>
            <a:r>
              <a:rPr lang="en-US" baseline="0" dirty="0" smtClean="0"/>
              <a:t> have to work with</a:t>
            </a:r>
          </a:p>
          <a:p>
            <a:r>
              <a:rPr lang="en-US" baseline="0" dirty="0" smtClean="0"/>
              <a:t>To often I have heard of designs that are very cool but the ability to build is just not there</a:t>
            </a:r>
          </a:p>
          <a:p>
            <a:endParaRPr lang="en-US" baseline="0" dirty="0" smtClean="0"/>
          </a:p>
          <a:p>
            <a:r>
              <a:rPr lang="en-US" baseline="0" dirty="0" smtClean="0"/>
              <a:t>Take time once you start building to make sure all know where the critical paths are in your schedule</a:t>
            </a:r>
          </a:p>
          <a:p>
            <a:r>
              <a:rPr lang="en-US" baseline="0" dirty="0" smtClean="0"/>
              <a:t>Arrange extra time with commitments form members to complete those items on those paths</a:t>
            </a:r>
          </a:p>
          <a:p>
            <a:r>
              <a:rPr lang="en-US" baseline="0" dirty="0" smtClean="0"/>
              <a:t>Be careful not to rob other areas where they are short resources and become critical</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19</a:t>
            </a:fld>
            <a:endParaRPr lang="en-US"/>
          </a:p>
        </p:txBody>
      </p:sp>
    </p:spTree>
    <p:extLst>
      <p:ext uri="{BB962C8B-B14F-4D97-AF65-F5344CB8AC3E}">
        <p14:creationId xmlns:p14="http://schemas.microsoft.com/office/powerpoint/2010/main" val="651247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Easy</a:t>
            </a:r>
            <a:r>
              <a:rPr lang="en-US" baseline="0" dirty="0" smtClean="0"/>
              <a:t> to create in excel</a:t>
            </a:r>
          </a:p>
          <a:p>
            <a:r>
              <a:rPr lang="en-US" baseline="0" dirty="0" smtClean="0"/>
              <a:t>MS Project even better</a:t>
            </a:r>
          </a:p>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20</a:t>
            </a:fld>
            <a:endParaRPr lang="en-US"/>
          </a:p>
        </p:txBody>
      </p:sp>
    </p:spTree>
    <p:extLst>
      <p:ext uri="{BB962C8B-B14F-4D97-AF65-F5344CB8AC3E}">
        <p14:creationId xmlns:p14="http://schemas.microsoft.com/office/powerpoint/2010/main" val="3297003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can be created for resources like space and or equipment</a:t>
            </a:r>
          </a:p>
          <a:p>
            <a:r>
              <a:rPr lang="en-US" baseline="0" dirty="0" smtClean="0"/>
              <a:t>Compare this to your schedule with start and end dates to see if you have overloaded a person or resource</a:t>
            </a:r>
          </a:p>
          <a:p>
            <a:r>
              <a:rPr lang="en-US" baseline="0" dirty="0" smtClean="0"/>
              <a:t>Software packages can assist with this like MS Project</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22</a:t>
            </a:fld>
            <a:endParaRPr lang="en-US"/>
          </a:p>
        </p:txBody>
      </p:sp>
    </p:spTree>
    <p:extLst>
      <p:ext uri="{BB962C8B-B14F-4D97-AF65-F5344CB8AC3E}">
        <p14:creationId xmlns:p14="http://schemas.microsoft.com/office/powerpoint/2010/main" val="2819796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start off slow, but build</a:t>
            </a:r>
            <a:r>
              <a:rPr lang="en-US" baseline="0" dirty="0" smtClean="0"/>
              <a:t> quickly</a:t>
            </a:r>
          </a:p>
          <a:p>
            <a:r>
              <a:rPr lang="en-US" baseline="0" dirty="0" smtClean="0"/>
              <a:t>The end is always an after thought for many, but plan for after the event to ensure loose ends are completed and documentation is made for the future</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24</a:t>
            </a:fld>
            <a:endParaRPr lang="en-US"/>
          </a:p>
        </p:txBody>
      </p:sp>
    </p:spTree>
    <p:extLst>
      <p:ext uri="{BB962C8B-B14F-4D97-AF65-F5344CB8AC3E}">
        <p14:creationId xmlns:p14="http://schemas.microsoft.com/office/powerpoint/2010/main" val="396604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2</a:t>
            </a:fld>
            <a:endParaRPr lang="en-US"/>
          </a:p>
        </p:txBody>
      </p:sp>
    </p:spTree>
    <p:extLst>
      <p:ext uri="{BB962C8B-B14F-4D97-AF65-F5344CB8AC3E}">
        <p14:creationId xmlns:p14="http://schemas.microsoft.com/office/powerpoint/2010/main" val="3364142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designing a one of a kind vehicle</a:t>
            </a:r>
          </a:p>
          <a:p>
            <a:r>
              <a:rPr lang="en-US" dirty="0" smtClean="0"/>
              <a:t>Your</a:t>
            </a:r>
            <a:r>
              <a:rPr lang="en-US" baseline="0" dirty="0" smtClean="0"/>
              <a:t> prototype is your final product</a:t>
            </a:r>
          </a:p>
          <a:p>
            <a:r>
              <a:rPr lang="en-US" baseline="0" dirty="0" smtClean="0"/>
              <a:t>It is a reflection of you and every member of your team</a:t>
            </a:r>
          </a:p>
          <a:p>
            <a:r>
              <a:rPr lang="en-US" baseline="0" dirty="0" smtClean="0"/>
              <a:t>It is real not imaginary</a:t>
            </a:r>
          </a:p>
          <a:p>
            <a:r>
              <a:rPr lang="en-US" baseline="0" dirty="0" smtClean="0"/>
              <a:t>It must be able to safely transport a real person on US highways</a:t>
            </a:r>
          </a:p>
          <a:p>
            <a:r>
              <a:rPr lang="en-US" dirty="0" smtClean="0"/>
              <a:t>It will also carry your reputation</a:t>
            </a:r>
          </a:p>
          <a:p>
            <a:endParaRPr lang="en-US" dirty="0" smtClean="0"/>
          </a:p>
          <a:p>
            <a:r>
              <a:rPr lang="en-US" dirty="0" smtClean="0"/>
              <a:t>Leave nothing on the table, give it your all</a:t>
            </a:r>
          </a:p>
          <a:p>
            <a:r>
              <a:rPr lang="en-US" dirty="0" smtClean="0"/>
              <a:t>I have never met a member of a team that regretted</a:t>
            </a:r>
            <a:r>
              <a:rPr lang="en-US" baseline="0" dirty="0" smtClean="0"/>
              <a:t> participating in an event</a:t>
            </a:r>
          </a:p>
          <a:p>
            <a:r>
              <a:rPr lang="en-US" baseline="0" dirty="0" smtClean="0"/>
              <a:t>I have met plenty who have regretted not devoting more time to achieve what is truly possible</a:t>
            </a:r>
          </a:p>
          <a:p>
            <a:r>
              <a:rPr lang="en-US" dirty="0" smtClean="0"/>
              <a:t>The social engagements</a:t>
            </a:r>
            <a:r>
              <a:rPr lang="en-US" baseline="0" dirty="0" smtClean="0"/>
              <a:t> you miss, the extra vacation time at home you sacrifice, the summer job you give up, will all have been worth the sacrifice of you honestly give it your all as a team</a:t>
            </a:r>
          </a:p>
          <a:p>
            <a:r>
              <a:rPr lang="en-US" baseline="0" dirty="0" smtClean="0"/>
              <a:t>This is a once in a lifetime experience that you will never get a chance to repeat, all the other things you sacrifice will be available to you for a lifetime</a:t>
            </a:r>
          </a:p>
          <a:p>
            <a:endParaRPr lang="en-US" baseline="0" dirty="0" smtClean="0"/>
          </a:p>
          <a:p>
            <a:r>
              <a:rPr lang="en-US" baseline="0" dirty="0" smtClean="0"/>
              <a:t>You will succeed as a team or fail as a team</a:t>
            </a:r>
          </a:p>
          <a:p>
            <a:r>
              <a:rPr lang="en-US" baseline="0" dirty="0" smtClean="0"/>
              <a:t>Remember that not all team members are able to equally contribute, appreciate what each person brings to the project</a:t>
            </a:r>
          </a:p>
          <a:p>
            <a:r>
              <a:rPr lang="en-US" baseline="0" dirty="0" smtClean="0"/>
              <a:t>Conflict is a natural part of working as a team</a:t>
            </a:r>
          </a:p>
          <a:p>
            <a:r>
              <a:rPr lang="en-US" baseline="0" dirty="0" smtClean="0"/>
              <a:t>Avoid it becoming personal</a:t>
            </a:r>
          </a:p>
          <a:p>
            <a:r>
              <a:rPr lang="en-US" baseline="0" dirty="0" smtClean="0"/>
              <a:t>Keep it focused on the objectives set in your project plan     A Safe </a:t>
            </a:r>
            <a:r>
              <a:rPr lang="en-US" baseline="0" smtClean="0"/>
              <a:t>and Reliable </a:t>
            </a:r>
            <a:r>
              <a:rPr lang="en-US" baseline="0" dirty="0" smtClean="0"/>
              <a:t>Solar Car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25</a:t>
            </a:fld>
            <a:endParaRPr lang="en-US"/>
          </a:p>
        </p:txBody>
      </p:sp>
    </p:spTree>
    <p:extLst>
      <p:ext uri="{BB962C8B-B14F-4D97-AF65-F5344CB8AC3E}">
        <p14:creationId xmlns:p14="http://schemas.microsoft.com/office/powerpoint/2010/main" val="40461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a:t>
            </a:r>
            <a:r>
              <a:rPr lang="en-US" baseline="0" dirty="0" smtClean="0"/>
              <a:t> must never stop planning the project.  </a:t>
            </a:r>
          </a:p>
          <a:p>
            <a:r>
              <a:rPr lang="en-US" baseline="0" dirty="0" smtClean="0"/>
              <a:t>Nothing ever goes perfectly according to plan developed at the start</a:t>
            </a:r>
          </a:p>
          <a:p>
            <a:r>
              <a:rPr lang="en-US" baseline="0" dirty="0" smtClean="0"/>
              <a:t>Don’t over plan, you have to give time for your efforts to produce </a:t>
            </a:r>
          </a:p>
          <a:p>
            <a:r>
              <a:rPr lang="en-US" baseline="0" dirty="0" smtClean="0"/>
              <a:t>Assess risk and know where you have weaknesses, review those areas more frequently</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3</a:t>
            </a:fld>
            <a:endParaRPr lang="en-US"/>
          </a:p>
        </p:txBody>
      </p:sp>
    </p:spTree>
    <p:extLst>
      <p:ext uri="{BB962C8B-B14F-4D97-AF65-F5344CB8AC3E}">
        <p14:creationId xmlns:p14="http://schemas.microsoft.com/office/powerpoint/2010/main" val="212517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framework we will use to guide our budget</a:t>
            </a:r>
            <a:r>
              <a:rPr lang="en-US" baseline="0" dirty="0" smtClean="0"/>
              <a:t> efforts</a:t>
            </a:r>
          </a:p>
          <a:p>
            <a:r>
              <a:rPr lang="en-US" baseline="0" dirty="0" smtClean="0"/>
              <a:t>We will be budgeting time and resources (cost)</a:t>
            </a:r>
          </a:p>
          <a:p>
            <a:endParaRPr lang="en-US" baseline="0" dirty="0" smtClean="0"/>
          </a:p>
        </p:txBody>
      </p:sp>
      <p:sp>
        <p:nvSpPr>
          <p:cNvPr id="4" name="Slide Number Placeholder 3"/>
          <p:cNvSpPr>
            <a:spLocks noGrp="1"/>
          </p:cNvSpPr>
          <p:nvPr>
            <p:ph type="sldNum" sz="quarter" idx="10"/>
          </p:nvPr>
        </p:nvSpPr>
        <p:spPr/>
        <p:txBody>
          <a:bodyPr/>
          <a:lstStyle/>
          <a:p>
            <a:fld id="{CF93BF13-CC72-4A3E-ABE7-D2D4920B2D8C}" type="slidenum">
              <a:rPr lang="en-US" smtClean="0"/>
              <a:t>4</a:t>
            </a:fld>
            <a:endParaRPr lang="en-US"/>
          </a:p>
        </p:txBody>
      </p:sp>
    </p:spTree>
    <p:extLst>
      <p:ext uri="{BB962C8B-B14F-4D97-AF65-F5344CB8AC3E}">
        <p14:creationId xmlns:p14="http://schemas.microsoft.com/office/powerpoint/2010/main" val="227602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done in</a:t>
            </a:r>
            <a:r>
              <a:rPr lang="en-US" baseline="0" dirty="0" smtClean="0"/>
              <a:t> Excel quickly, there are software </a:t>
            </a:r>
            <a:r>
              <a:rPr lang="en-US" baseline="0" dirty="0" err="1" smtClean="0"/>
              <a:t>pacakges</a:t>
            </a:r>
            <a:r>
              <a:rPr lang="en-US" baseline="0" dirty="0" smtClean="0"/>
              <a:t> out there that can support this as well.</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5</a:t>
            </a:fld>
            <a:endParaRPr lang="en-US"/>
          </a:p>
        </p:txBody>
      </p:sp>
    </p:spTree>
    <p:extLst>
      <p:ext uri="{BB962C8B-B14F-4D97-AF65-F5344CB8AC3E}">
        <p14:creationId xmlns:p14="http://schemas.microsoft.com/office/powerpoint/2010/main" val="1569714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of</a:t>
            </a:r>
            <a:r>
              <a:rPr lang="en-US" baseline="0" dirty="0" smtClean="0"/>
              <a:t> you, the estimations needed to detail a budget for $$$ is impossible as you do not yet know the design (materials and such) and methods needed to build</a:t>
            </a:r>
          </a:p>
          <a:p>
            <a:r>
              <a:rPr lang="en-US" baseline="0" dirty="0" smtClean="0"/>
              <a:t>You can, once a route is out, work the details on that item</a:t>
            </a:r>
          </a:p>
          <a:p>
            <a:r>
              <a:rPr lang="en-US" baseline="0" dirty="0" smtClean="0"/>
              <a:t>You can do a reasonable job with fundraising and marketing from knowing your budget</a:t>
            </a:r>
          </a:p>
          <a:p>
            <a:r>
              <a:rPr lang="en-US" baseline="0" dirty="0" smtClean="0"/>
              <a:t>This is an iterative process that will take a few rounds to bring the big picture together</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6</a:t>
            </a:fld>
            <a:endParaRPr lang="en-US"/>
          </a:p>
        </p:txBody>
      </p:sp>
    </p:spTree>
    <p:extLst>
      <p:ext uri="{BB962C8B-B14F-4D97-AF65-F5344CB8AC3E}">
        <p14:creationId xmlns:p14="http://schemas.microsoft.com/office/powerpoint/2010/main" val="1633850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beyond the just the car</a:t>
            </a:r>
          </a:p>
          <a:p>
            <a:r>
              <a:rPr lang="en-US" baseline="0" dirty="0" smtClean="0"/>
              <a:t>Take time to explore each critical area</a:t>
            </a:r>
          </a:p>
          <a:p>
            <a:r>
              <a:rPr lang="en-US" baseline="0" dirty="0" smtClean="0"/>
              <a:t>Avoid the purpose of the organization and just look at your current project </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7</a:t>
            </a:fld>
            <a:endParaRPr lang="en-US"/>
          </a:p>
        </p:txBody>
      </p:sp>
    </p:spTree>
    <p:extLst>
      <p:ext uri="{BB962C8B-B14F-4D97-AF65-F5344CB8AC3E}">
        <p14:creationId xmlns:p14="http://schemas.microsoft.com/office/powerpoint/2010/main" val="352697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Switch to the spreadsheet to do some what</a:t>
            </a:r>
            <a:r>
              <a:rPr lang="en-US" baseline="0" dirty="0" smtClean="0"/>
              <a:t> ifs</a:t>
            </a:r>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8</a:t>
            </a:fld>
            <a:endParaRPr lang="en-US"/>
          </a:p>
        </p:txBody>
      </p:sp>
    </p:spTree>
    <p:extLst>
      <p:ext uri="{BB962C8B-B14F-4D97-AF65-F5344CB8AC3E}">
        <p14:creationId xmlns:p14="http://schemas.microsoft.com/office/powerpoint/2010/main" val="84186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3BF13-CC72-4A3E-ABE7-D2D4920B2D8C}" type="slidenum">
              <a:rPr lang="en-US" smtClean="0"/>
              <a:t>9</a:t>
            </a:fld>
            <a:endParaRPr lang="en-US"/>
          </a:p>
        </p:txBody>
      </p:sp>
    </p:spTree>
    <p:extLst>
      <p:ext uri="{BB962C8B-B14F-4D97-AF65-F5344CB8AC3E}">
        <p14:creationId xmlns:p14="http://schemas.microsoft.com/office/powerpoint/2010/main" val="3278686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37418" t="34700" b="15556"/>
          <a:stretch/>
        </p:blipFill>
        <p:spPr>
          <a:xfrm>
            <a:off x="0" y="0"/>
            <a:ext cx="7335982" cy="437321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r="9706" b="13213"/>
          <a:stretch/>
        </p:blipFill>
        <p:spPr>
          <a:xfrm>
            <a:off x="6033533" y="-1"/>
            <a:ext cx="6158467" cy="4439479"/>
          </a:xfrm>
          <a:prstGeom prst="rect">
            <a:avLst/>
          </a:prstGeom>
        </p:spPr>
      </p:pic>
      <p:sp>
        <p:nvSpPr>
          <p:cNvPr id="13" name="Rectangle 12"/>
          <p:cNvSpPr/>
          <p:nvPr userDrawn="1"/>
        </p:nvSpPr>
        <p:spPr>
          <a:xfrm>
            <a:off x="3915156" y="-432"/>
            <a:ext cx="4361688" cy="4359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0" y="4960136"/>
            <a:ext cx="12192000" cy="1897863"/>
          </a:xfrm>
        </p:spPr>
        <p:txBody>
          <a:bodyPr anchor="ctr">
            <a:normAutofit/>
          </a:bodyPr>
          <a:lstStyle>
            <a:lvl1pPr algn="ctr">
              <a:defRPr sz="5400" b="0" spc="200" baseline="0">
                <a:latin typeface="Calibri" panose="020F0502020204030204" pitchFamily="34" charset="0"/>
                <a:cs typeface="Calibri" panose="020F0502020204030204" pitchFamily="34" charset="0"/>
              </a:defRPr>
            </a:lvl1pPr>
          </a:lstStyle>
          <a:p>
            <a:r>
              <a:rPr lang="en-US" dirty="0" smtClean="0"/>
              <a:t>TITLE</a:t>
            </a:r>
            <a:endParaRPr lang="en-US" dirty="0"/>
          </a:p>
        </p:txBody>
      </p:sp>
      <p:sp>
        <p:nvSpPr>
          <p:cNvPr id="14" name="Title 1"/>
          <p:cNvSpPr txBox="1">
            <a:spLocks/>
          </p:cNvSpPr>
          <p:nvPr userDrawn="1"/>
        </p:nvSpPr>
        <p:spPr>
          <a:xfrm>
            <a:off x="-1" y="4359965"/>
            <a:ext cx="12192001" cy="572169"/>
          </a:xfrm>
          <a:prstGeom prst="rect">
            <a:avLst/>
          </a:prstGeom>
          <a:solidFill>
            <a:schemeClr val="tx1"/>
          </a:solidFill>
        </p:spPr>
        <p:txBody>
          <a:bodyPr vert="horz" lIns="91440" tIns="45720" rIns="91440" bIns="45720" rtlCol="0" anchor="ctr">
            <a:no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pPr algn="ctr"/>
            <a:r>
              <a:rPr lang="en-US" sz="2400" b="1" baseline="0" dirty="0" smtClean="0">
                <a:solidFill>
                  <a:schemeClr val="bg1"/>
                </a:solidFill>
                <a:latin typeface="Calibri" panose="020F0502020204030204" pitchFamily="34" charset="0"/>
                <a:cs typeface="Calibri" panose="020F0502020204030204" pitchFamily="34" charset="0"/>
              </a:rPr>
              <a:t>Innovators Educational Foundation Board Meeting Nov 2018</a:t>
            </a:r>
            <a:endParaRPr lang="en-US" sz="2400" b="1" dirty="0">
              <a:solidFill>
                <a:schemeClr val="bg1"/>
              </a:solidFill>
              <a:latin typeface="Calibri" panose="020F0502020204030204" pitchFamily="34" charset="0"/>
              <a:cs typeface="Calibri" panose="020F0502020204030204" pitchFamily="34" charset="0"/>
            </a:endParaRPr>
          </a:p>
        </p:txBody>
      </p:sp>
      <p:grpSp>
        <p:nvGrpSpPr>
          <p:cNvPr id="11" name="Group 10"/>
          <p:cNvGrpSpPr/>
          <p:nvPr userDrawn="1"/>
        </p:nvGrpSpPr>
        <p:grpSpPr>
          <a:xfrm>
            <a:off x="4282244" y="3043165"/>
            <a:ext cx="3627512" cy="914400"/>
            <a:chOff x="4117327" y="1691446"/>
            <a:chExt cx="3627512" cy="91440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17327" y="1691446"/>
              <a:ext cx="2156603" cy="914400"/>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48810" y="1691446"/>
              <a:ext cx="1396029" cy="914400"/>
            </a:xfrm>
            <a:prstGeom prst="rect">
              <a:avLst/>
            </a:prstGeom>
          </p:spPr>
        </p:pic>
      </p:gr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82917" y="548122"/>
            <a:ext cx="2026167" cy="2026167"/>
          </a:xfrm>
          <a:prstGeom prst="rect">
            <a:avLst/>
          </a:prstGeom>
        </p:spPr>
      </p:pic>
      <p:sp>
        <p:nvSpPr>
          <p:cNvPr id="17" name="Frame 16"/>
          <p:cNvSpPr/>
          <p:nvPr userDrawn="1"/>
        </p:nvSpPr>
        <p:spPr>
          <a:xfrm>
            <a:off x="3915156" y="-1294"/>
            <a:ext cx="4361687" cy="4361687"/>
          </a:xfrm>
          <a:prstGeom prst="frame">
            <a:avLst>
              <a:gd name="adj1" fmla="val 3133"/>
            </a:avLst>
          </a:prstGeom>
          <a:solidFill>
            <a:srgbClr val="F9E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userDrawn="1"/>
        </p:nvSpPr>
        <p:spPr>
          <a:xfrm>
            <a:off x="-1" y="4932134"/>
            <a:ext cx="12192001" cy="45719"/>
          </a:xfrm>
          <a:prstGeom prst="rect">
            <a:avLst/>
          </a:prstGeom>
          <a:solidFill>
            <a:srgbClr val="F9E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94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457200" marR="0" indent="-45720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
              <a:tabLst/>
              <a:defRPr/>
            </a:lvl1pPr>
            <a:lvl2pPr marL="26517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2pPr>
            <a:lvl3pPr marL="44805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3pPr>
            <a:lvl4pPr marL="59436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4pPr>
            <a:lvl5pPr marL="77724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5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Click to edit Master text styles</a:t>
            </a:r>
          </a:p>
          <a:p>
            <a:pPr marL="265176" marR="0" lvl="1"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Second level</a:t>
            </a:r>
          </a:p>
          <a:p>
            <a:pPr marL="448056"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Third level</a:t>
            </a:r>
          </a:p>
          <a:p>
            <a:pPr marL="594360" marR="0" lvl="3"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Fourth level</a:t>
            </a:r>
          </a:p>
          <a:p>
            <a:pPr marL="777240" marR="0" lvl="4"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Fifth level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301185FE-7664-4560-A59B-D35684CDC066}" type="slidenum">
              <a:rPr lang="en-US" smtClean="0"/>
              <a:t>‹#›</a:t>
            </a:fld>
            <a:endParaRPr lang="en-US"/>
          </a:p>
        </p:txBody>
      </p:sp>
    </p:spTree>
    <p:extLst>
      <p:ext uri="{BB962C8B-B14F-4D97-AF65-F5344CB8AC3E}">
        <p14:creationId xmlns:p14="http://schemas.microsoft.com/office/powerpoint/2010/main" val="671039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2122" y="338328"/>
            <a:ext cx="11068878" cy="768626"/>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24126" y="1234439"/>
            <a:ext cx="5244737" cy="5093789"/>
          </a:xfrm>
        </p:spPr>
        <p:txBody>
          <a:bodyPr/>
          <a:lstStyle>
            <a:lvl1pPr marL="91440" marR="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
              <a:tabLst/>
              <a:defRPr/>
            </a:lvl1pPr>
            <a:lvl2pPr marL="26517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2pPr>
            <a:lvl3pPr marL="44805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3pPr>
            <a:lvl4pPr marL="59436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4pPr>
            <a:lvl5pPr marL="77724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5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Click to edit Master text styles</a:t>
            </a:r>
          </a:p>
          <a:p>
            <a:pPr marL="265176" marR="0" lvl="1"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Second level</a:t>
            </a:r>
          </a:p>
          <a:p>
            <a:pPr marL="448056"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Third level</a:t>
            </a:r>
          </a:p>
          <a:p>
            <a:pPr marL="594360" marR="0" lvl="3"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Fourth level</a:t>
            </a:r>
          </a:p>
          <a:p>
            <a:pPr marL="777240" marR="0" lvl="4"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Fifth level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Content Placeholder 3"/>
          <p:cNvSpPr>
            <a:spLocks noGrp="1"/>
          </p:cNvSpPr>
          <p:nvPr>
            <p:ph sz="half" idx="2"/>
          </p:nvPr>
        </p:nvSpPr>
        <p:spPr>
          <a:xfrm>
            <a:off x="6566263" y="1234439"/>
            <a:ext cx="5244737" cy="5093789"/>
          </a:xfrm>
        </p:spPr>
        <p:txBody>
          <a:bodyPr/>
          <a:lstStyle>
            <a:lvl1pPr marL="91440" marR="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
              <a:tabLst/>
              <a:defRPr/>
            </a:lvl1pPr>
            <a:lvl2pPr marL="26517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2pPr>
            <a:lvl3pPr marL="44805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3pPr>
            <a:lvl4pPr marL="59436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4pPr>
            <a:lvl5pPr marL="77724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lvl5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Click to edit Master text styles</a:t>
            </a:r>
          </a:p>
          <a:p>
            <a:pPr marL="265176" marR="0" lvl="1"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Second level</a:t>
            </a:r>
          </a:p>
          <a:p>
            <a:pPr marL="448056"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Third level</a:t>
            </a:r>
          </a:p>
          <a:p>
            <a:pPr marL="594360" marR="0" lvl="3"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Fourth level</a:t>
            </a:r>
          </a:p>
          <a:p>
            <a:pPr marL="777240" marR="0" lvl="4"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Fifth level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301185FE-7664-4560-A59B-D35684CDC066}" type="slidenum">
              <a:rPr lang="en-US" smtClean="0"/>
              <a:t>‹#›</a:t>
            </a:fld>
            <a:endParaRPr lang="en-US"/>
          </a:p>
        </p:txBody>
      </p:sp>
    </p:spTree>
    <p:extLst>
      <p:ext uri="{BB962C8B-B14F-4D97-AF65-F5344CB8AC3E}">
        <p14:creationId xmlns:p14="http://schemas.microsoft.com/office/powerpoint/2010/main" val="39384134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301185FE-7664-4560-A59B-D35684CDC066}" type="slidenum">
              <a:rPr lang="en-US" smtClean="0"/>
              <a:t>‹#›</a:t>
            </a:fld>
            <a:endParaRPr lang="en-US"/>
          </a:p>
        </p:txBody>
      </p:sp>
    </p:spTree>
    <p:extLst>
      <p:ext uri="{BB962C8B-B14F-4D97-AF65-F5344CB8AC3E}">
        <p14:creationId xmlns:p14="http://schemas.microsoft.com/office/powerpoint/2010/main" val="280761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301185FE-7664-4560-A59B-D35684CDC066}" type="slidenum">
              <a:rPr lang="en-US" smtClean="0"/>
              <a:t>‹#›</a:t>
            </a:fld>
            <a:endParaRPr lang="en-US"/>
          </a:p>
        </p:txBody>
      </p:sp>
    </p:spTree>
    <p:extLst>
      <p:ext uri="{BB962C8B-B14F-4D97-AF65-F5344CB8AC3E}">
        <p14:creationId xmlns:p14="http://schemas.microsoft.com/office/powerpoint/2010/main" val="2735307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121" y="333428"/>
            <a:ext cx="11068879" cy="76650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42122" y="1232452"/>
            <a:ext cx="11068878" cy="5076908"/>
          </a:xfrm>
          <a:prstGeom prst="rect">
            <a:avLst/>
          </a:prstGeom>
        </p:spPr>
        <p:txBody>
          <a:bodyPr vert="horz" lIns="45720" tIns="45720" rIns="45720" bIns="45720" rtlCol="0">
            <a:norm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Click to edit Master text styles</a:t>
            </a:r>
          </a:p>
          <a:p>
            <a:pPr marL="265176" marR="0" lvl="1"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Second level</a:t>
            </a:r>
          </a:p>
          <a:p>
            <a:pPr marL="448056" marR="0" lvl="2"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Third level</a:t>
            </a:r>
          </a:p>
          <a:p>
            <a:pPr marL="594360" marR="0" lvl="3"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Fourth level</a:t>
            </a:r>
          </a:p>
          <a:p>
            <a:pPr marL="777240" marR="0" lvl="4"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Fifth level</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0" name="Straight Connector 9"/>
          <p:cNvCxnSpPr/>
          <p:nvPr userDrawn="1"/>
        </p:nvCxnSpPr>
        <p:spPr>
          <a:xfrm flipH="1">
            <a:off x="848139" y="1099930"/>
            <a:ext cx="11343863"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46680"/>
            <a:ext cx="755376" cy="755376"/>
          </a:xfrm>
          <a:prstGeom prst="rect">
            <a:avLst/>
          </a:prstGeom>
        </p:spPr>
      </p:pic>
      <p:sp>
        <p:nvSpPr>
          <p:cNvPr id="14" name="Slide Number Placeholder 5"/>
          <p:cNvSpPr>
            <a:spLocks noGrp="1"/>
          </p:cNvSpPr>
          <p:nvPr>
            <p:ph type="sldNum" sz="quarter" idx="4"/>
          </p:nvPr>
        </p:nvSpPr>
        <p:spPr>
          <a:xfrm>
            <a:off x="11163300" y="6470704"/>
            <a:ext cx="647700" cy="274320"/>
          </a:xfrm>
          <a:prstGeom prst="rect">
            <a:avLst/>
          </a:prstGeom>
        </p:spPr>
        <p:txBody>
          <a:bodyPr/>
          <a:lstStyle>
            <a:lvl1pPr algn="r">
              <a:defRPr sz="1000">
                <a:latin typeface="Calibri" panose="020F0502020204030204" pitchFamily="34" charset="0"/>
                <a:cs typeface="Calibri" panose="020F0502020204030204" pitchFamily="34" charset="0"/>
              </a:defRPr>
            </a:lvl1pPr>
          </a:lstStyle>
          <a:p>
            <a:fld id="{301185FE-7664-4560-A59B-D35684CDC066}" type="slidenum">
              <a:rPr lang="en-US" smtClean="0"/>
              <a:pPr/>
              <a:t>‹#›</a:t>
            </a:fld>
            <a:endParaRPr lang="en-US" dirty="0"/>
          </a:p>
        </p:txBody>
      </p:sp>
    </p:spTree>
    <p:extLst>
      <p:ext uri="{BB962C8B-B14F-4D97-AF65-F5344CB8AC3E}">
        <p14:creationId xmlns:p14="http://schemas.microsoft.com/office/powerpoint/2010/main" val="227692770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6" r:id="rId4"/>
    <p:sldLayoutId id="2147483687" r:id="rId5"/>
  </p:sldLayoutIdLst>
  <p:timing>
    <p:tnLst>
      <p:par>
        <p:cTn id="1" dur="indefinite" restart="never" nodeType="tmRoot"/>
      </p:par>
    </p:tnLst>
  </p:timing>
  <p:hf hdr="0" ftr="0" dt="0"/>
  <p:txStyles>
    <p:titleStyle>
      <a:lvl1pPr algn="l" defTabSz="914400" rtl="0" eaLnBrk="1" latinLnBrk="0" hangingPunct="1">
        <a:lnSpc>
          <a:spcPct val="80000"/>
        </a:lnSpc>
        <a:spcBef>
          <a:spcPct val="0"/>
        </a:spcBef>
        <a:buNone/>
        <a:defRPr sz="4800" kern="1200" cap="all"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457200" marR="0" indent="-45720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
        <a:tabLst/>
        <a:defRPr sz="2200" kern="1200">
          <a:solidFill>
            <a:schemeClr val="tx1"/>
          </a:solidFill>
          <a:latin typeface="Calibri" panose="020F0502020204030204" pitchFamily="34" charset="0"/>
          <a:ea typeface="+mn-ea"/>
          <a:cs typeface="Calibri" panose="020F0502020204030204" pitchFamily="34" charset="0"/>
        </a:defRPr>
      </a:lvl1pPr>
      <a:lvl2pPr marL="128016" marR="0"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sz="1800" kern="1200">
          <a:solidFill>
            <a:schemeClr val="tx1"/>
          </a:solidFill>
          <a:latin typeface="Calibri" panose="020F0502020204030204" pitchFamily="34" charset="0"/>
          <a:ea typeface="+mn-ea"/>
          <a:cs typeface="Calibri" panose="020F0502020204030204" pitchFamily="34" charset="0"/>
        </a:defRPr>
      </a:lvl2pPr>
      <a:lvl3pPr marL="310896" marR="0"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sz="1400" kern="1200">
          <a:solidFill>
            <a:schemeClr val="tx1"/>
          </a:solidFill>
          <a:latin typeface="Calibri" panose="020F0502020204030204" pitchFamily="34" charset="0"/>
          <a:ea typeface="+mn-ea"/>
          <a:cs typeface="Calibri" panose="020F0502020204030204" pitchFamily="34" charset="0"/>
        </a:defRPr>
      </a:lvl3pPr>
      <a:lvl4pPr marL="457200" marR="0"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sz="1400" kern="1200">
          <a:solidFill>
            <a:schemeClr val="tx1"/>
          </a:solidFill>
          <a:latin typeface="Calibri" panose="020F0502020204030204" pitchFamily="34" charset="0"/>
          <a:ea typeface="+mn-ea"/>
          <a:cs typeface="Calibri" panose="020F0502020204030204" pitchFamily="34" charset="0"/>
        </a:defRPr>
      </a:lvl4pPr>
      <a:lvl5pPr marL="640080" marR="0"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sampleWBS-Budget.xls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sampleWBS-Budget.xls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255" y="4872453"/>
            <a:ext cx="12192000" cy="1897863"/>
          </a:xfrm>
        </p:spPr>
        <p:txBody>
          <a:bodyPr/>
          <a:lstStyle/>
          <a:p>
            <a:r>
              <a:rPr lang="en-US" dirty="0" smtClean="0"/>
              <a:t>Welcome</a:t>
            </a:r>
            <a:endParaRPr lang="en-US" dirty="0"/>
          </a:p>
        </p:txBody>
      </p:sp>
      <p:sp>
        <p:nvSpPr>
          <p:cNvPr id="3" name="Rectangle 2"/>
          <p:cNvSpPr/>
          <p:nvPr/>
        </p:nvSpPr>
        <p:spPr>
          <a:xfrm>
            <a:off x="0" y="4421688"/>
            <a:ext cx="12192000" cy="24363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rial Black" panose="020B0A04020102020204" pitchFamily="34" charset="0"/>
              </a:rPr>
              <a:t>Scheduling &amp; Budget</a:t>
            </a:r>
            <a:br>
              <a:rPr lang="en-US" sz="4800" dirty="0" smtClean="0">
                <a:latin typeface="Arial Black" panose="020B0A04020102020204" pitchFamily="34" charset="0"/>
              </a:rPr>
            </a:br>
            <a:r>
              <a:rPr lang="en-US" sz="4800" dirty="0" smtClean="0">
                <a:latin typeface="Arial Black" panose="020B0A04020102020204" pitchFamily="34" charset="0"/>
              </a:rPr>
              <a:t>Deep Dive</a:t>
            </a:r>
            <a:endParaRPr lang="en-US" sz="4800" dirty="0">
              <a:latin typeface="Arial Black" panose="020B0A04020102020204" pitchFamily="34" charset="0"/>
            </a:endParaRPr>
          </a:p>
        </p:txBody>
      </p:sp>
    </p:spTree>
    <p:extLst>
      <p:ext uri="{BB962C8B-B14F-4D97-AF65-F5344CB8AC3E}">
        <p14:creationId xmlns:p14="http://schemas.microsoft.com/office/powerpoint/2010/main" val="2094091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742120" y="-4126"/>
            <a:ext cx="9505447" cy="6862126"/>
          </a:xfrm>
          <a:prstGeom prst="rect">
            <a:avLst/>
          </a:prstGeom>
        </p:spPr>
      </p:pic>
      <p:sp>
        <p:nvSpPr>
          <p:cNvPr id="4" name="Slide Number Placeholder 3"/>
          <p:cNvSpPr>
            <a:spLocks noGrp="1"/>
          </p:cNvSpPr>
          <p:nvPr>
            <p:ph type="sldNum" sz="quarter" idx="12"/>
          </p:nvPr>
        </p:nvSpPr>
        <p:spPr/>
        <p:txBody>
          <a:bodyPr/>
          <a:lstStyle/>
          <a:p>
            <a:fld id="{301185FE-7664-4560-A59B-D35684CDC066}" type="slidenum">
              <a:rPr lang="en-US" smtClean="0"/>
              <a:t>10</a:t>
            </a:fld>
            <a:endParaRPr lang="en-US"/>
          </a:p>
        </p:txBody>
      </p:sp>
    </p:spTree>
    <p:extLst>
      <p:ext uri="{BB962C8B-B14F-4D97-AF65-F5344CB8AC3E}">
        <p14:creationId xmlns:p14="http://schemas.microsoft.com/office/powerpoint/2010/main" val="79760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Donor Profile</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11</a:t>
            </a:fld>
            <a:endParaRPr lang="en-US"/>
          </a:p>
        </p:txBody>
      </p:sp>
      <p:pic>
        <p:nvPicPr>
          <p:cNvPr id="6" name="Picture 5"/>
          <p:cNvPicPr>
            <a:picLocks noChangeAspect="1"/>
          </p:cNvPicPr>
          <p:nvPr/>
        </p:nvPicPr>
        <p:blipFill>
          <a:blip r:embed="rId3"/>
          <a:stretch>
            <a:fillRect/>
          </a:stretch>
        </p:blipFill>
        <p:spPr>
          <a:xfrm>
            <a:off x="2948152" y="1207737"/>
            <a:ext cx="5675586" cy="5634384"/>
          </a:xfrm>
          <a:prstGeom prst="rect">
            <a:avLst/>
          </a:prstGeom>
        </p:spPr>
      </p:pic>
    </p:spTree>
    <p:extLst>
      <p:ext uri="{BB962C8B-B14F-4D97-AF65-F5344CB8AC3E}">
        <p14:creationId xmlns:p14="http://schemas.microsoft.com/office/powerpoint/2010/main" val="222422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Donor Management</a:t>
            </a:r>
            <a:endParaRPr lang="en-US" dirty="0"/>
          </a:p>
        </p:txBody>
      </p:sp>
      <p:sp>
        <p:nvSpPr>
          <p:cNvPr id="3" name="Content Placeholder 2"/>
          <p:cNvSpPr>
            <a:spLocks noGrp="1"/>
          </p:cNvSpPr>
          <p:nvPr>
            <p:ph idx="1"/>
          </p:nvPr>
        </p:nvSpPr>
        <p:spPr>
          <a:xfrm>
            <a:off x="522514" y="1232452"/>
            <a:ext cx="11430000" cy="5238252"/>
          </a:xfrm>
        </p:spPr>
        <p:txBody>
          <a:bodyPr>
            <a:normAutofit fontScale="92500" lnSpcReduction="10000"/>
          </a:bodyPr>
          <a:lstStyle/>
          <a:p>
            <a:pPr marL="228600" indent="-228600"/>
            <a:r>
              <a:rPr lang="en-US" sz="3600" dirty="0" smtClean="0"/>
              <a:t>Keep donors informed, help them feel the excitement </a:t>
            </a:r>
            <a:endParaRPr lang="en-US" sz="3600" dirty="0" smtClean="0"/>
          </a:p>
          <a:p>
            <a:pPr marL="228600" indent="-228600"/>
            <a:r>
              <a:rPr lang="en-US" sz="3600" dirty="0" smtClean="0"/>
              <a:t>Don’t under ask, know your donor’s ability to give, do some research, know what they care about and make a connection</a:t>
            </a:r>
            <a:endParaRPr lang="en-US" sz="3600" dirty="0" smtClean="0"/>
          </a:p>
          <a:p>
            <a:pPr marL="228600" indent="-228600"/>
            <a:r>
              <a:rPr lang="en-US" sz="3600" dirty="0" smtClean="0"/>
              <a:t>Believe in your ability, have confidence in what you are doing by take care to do it right</a:t>
            </a:r>
            <a:endParaRPr lang="en-US" sz="3600" dirty="0" smtClean="0"/>
          </a:p>
          <a:p>
            <a:pPr marL="228600" indent="-228600"/>
            <a:r>
              <a:rPr lang="en-US" sz="3600" dirty="0" smtClean="0"/>
              <a:t>Communicate when funding is needed and why</a:t>
            </a:r>
            <a:endParaRPr lang="en-US" sz="3600" dirty="0" smtClean="0"/>
          </a:p>
          <a:p>
            <a:pPr marL="228600" indent="-228600"/>
            <a:r>
              <a:rPr lang="en-US" sz="3600" dirty="0" smtClean="0"/>
              <a:t>Ask for support annually for recurring donors, make your request in advance of their normal gift giving period</a:t>
            </a:r>
          </a:p>
          <a:p>
            <a:pPr marL="228600" indent="-228600"/>
            <a:r>
              <a:rPr lang="en-US" sz="3600" dirty="0" smtClean="0"/>
              <a:t>Have programs that allow members to easily ask acquaintances to bring them into the donor pool, set a goal for each member</a:t>
            </a:r>
            <a:endParaRPr lang="en-US" sz="3600" dirty="0" smtClean="0"/>
          </a:p>
          <a:p>
            <a:pPr marL="228600" indent="-228600"/>
            <a:endParaRPr lang="en-US" sz="3600" dirty="0"/>
          </a:p>
        </p:txBody>
      </p:sp>
      <p:sp>
        <p:nvSpPr>
          <p:cNvPr id="4" name="Slide Number Placeholder 3"/>
          <p:cNvSpPr>
            <a:spLocks noGrp="1"/>
          </p:cNvSpPr>
          <p:nvPr>
            <p:ph type="sldNum" sz="quarter" idx="12"/>
          </p:nvPr>
        </p:nvSpPr>
        <p:spPr/>
        <p:txBody>
          <a:bodyPr/>
          <a:lstStyle/>
          <a:p>
            <a:fld id="{301185FE-7664-4560-A59B-D35684CDC066}" type="slidenum">
              <a:rPr lang="en-US" smtClean="0"/>
              <a:t>12</a:t>
            </a:fld>
            <a:endParaRPr lang="en-US"/>
          </a:p>
        </p:txBody>
      </p:sp>
    </p:spTree>
    <p:extLst>
      <p:ext uri="{BB962C8B-B14F-4D97-AF65-F5344CB8AC3E}">
        <p14:creationId xmlns:p14="http://schemas.microsoft.com/office/powerpoint/2010/main" val="57189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know When you need $$$$$</a:t>
            </a:r>
            <a:endParaRPr lang="en-US" dirty="0"/>
          </a:p>
        </p:txBody>
      </p:sp>
      <p:pic>
        <p:nvPicPr>
          <p:cNvPr id="5" name="Content Placeholder 4">
            <a:hlinkClick r:id="rId3" action="ppaction://hlinkfile"/>
          </p:cNvPr>
          <p:cNvPicPr>
            <a:picLocks noGrp="1" noChangeAspect="1"/>
          </p:cNvPicPr>
          <p:nvPr>
            <p:ph idx="1"/>
          </p:nvPr>
        </p:nvPicPr>
        <p:blipFill>
          <a:blip r:embed="rId4"/>
          <a:stretch>
            <a:fillRect/>
          </a:stretch>
        </p:blipFill>
        <p:spPr>
          <a:xfrm>
            <a:off x="626227" y="1181327"/>
            <a:ext cx="10567290" cy="5563697"/>
          </a:xfrm>
          <a:prstGeom prst="rect">
            <a:avLst/>
          </a:prstGeom>
        </p:spPr>
      </p:pic>
      <p:sp>
        <p:nvSpPr>
          <p:cNvPr id="4" name="Slide Number Placeholder 3"/>
          <p:cNvSpPr>
            <a:spLocks noGrp="1"/>
          </p:cNvSpPr>
          <p:nvPr>
            <p:ph type="sldNum" sz="quarter" idx="12"/>
          </p:nvPr>
        </p:nvSpPr>
        <p:spPr/>
        <p:txBody>
          <a:bodyPr/>
          <a:lstStyle/>
          <a:p>
            <a:fld id="{301185FE-7664-4560-A59B-D35684CDC066}" type="slidenum">
              <a:rPr lang="en-US" smtClean="0"/>
              <a:t>13</a:t>
            </a:fld>
            <a:endParaRPr lang="en-US"/>
          </a:p>
        </p:txBody>
      </p:sp>
    </p:spTree>
    <p:extLst>
      <p:ext uri="{BB962C8B-B14F-4D97-AF65-F5344CB8AC3E}">
        <p14:creationId xmlns:p14="http://schemas.microsoft.com/office/powerpoint/2010/main" val="314502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a:t>
            </a:r>
            <a:endParaRPr lang="en-US" dirty="0"/>
          </a:p>
        </p:txBody>
      </p:sp>
      <p:pic>
        <p:nvPicPr>
          <p:cNvPr id="5" name="Content Placeholder 4"/>
          <p:cNvPicPr>
            <a:picLocks noGrp="1" noChangeAspect="1"/>
          </p:cNvPicPr>
          <p:nvPr>
            <p:ph idx="1"/>
          </p:nvPr>
        </p:nvPicPr>
        <p:blipFill>
          <a:blip r:embed="rId2"/>
          <a:stretch>
            <a:fillRect/>
          </a:stretch>
        </p:blipFill>
        <p:spPr>
          <a:xfrm>
            <a:off x="211608" y="1844566"/>
            <a:ext cx="11717129" cy="3720661"/>
          </a:xfrm>
          <a:prstGeom prst="rect">
            <a:avLst/>
          </a:prstGeom>
        </p:spPr>
      </p:pic>
      <p:sp>
        <p:nvSpPr>
          <p:cNvPr id="4" name="Slide Number Placeholder 3"/>
          <p:cNvSpPr>
            <a:spLocks noGrp="1"/>
          </p:cNvSpPr>
          <p:nvPr>
            <p:ph type="sldNum" sz="quarter" idx="12"/>
          </p:nvPr>
        </p:nvSpPr>
        <p:spPr/>
        <p:txBody>
          <a:bodyPr/>
          <a:lstStyle/>
          <a:p>
            <a:fld id="{301185FE-7664-4560-A59B-D35684CDC066}" type="slidenum">
              <a:rPr lang="en-US" smtClean="0"/>
              <a:t>14</a:t>
            </a:fld>
            <a:endParaRPr lang="en-US"/>
          </a:p>
        </p:txBody>
      </p:sp>
    </p:spTree>
    <p:extLst>
      <p:ext uri="{BB962C8B-B14F-4D97-AF65-F5344CB8AC3E}">
        <p14:creationId xmlns:p14="http://schemas.microsoft.com/office/powerpoint/2010/main" val="391346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Time</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15</a:t>
            </a:fld>
            <a:endParaRPr lang="en-US"/>
          </a:p>
        </p:txBody>
      </p:sp>
      <p:sp>
        <p:nvSpPr>
          <p:cNvPr id="14" name="Content Placeholder 2"/>
          <p:cNvSpPr txBox="1">
            <a:spLocks/>
          </p:cNvSpPr>
          <p:nvPr/>
        </p:nvSpPr>
        <p:spPr>
          <a:xfrm>
            <a:off x="742121" y="1327282"/>
            <a:ext cx="10889584" cy="5417742"/>
          </a:xfrm>
          <a:prstGeom prst="rect">
            <a:avLst/>
          </a:prstGeom>
        </p:spPr>
        <p:txBody>
          <a:bodyPr vert="horz" lIns="45720" tIns="45720" rIns="45720" bIns="45720" rtlCol="0">
            <a:normAutofit/>
          </a:bodyPr>
          <a:lstStyle>
            <a:lvl1pPr marL="457200" marR="0" indent="-45720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
              <a:tabLst/>
              <a:defRPr sz="2200" kern="1200">
                <a:solidFill>
                  <a:schemeClr val="tx1"/>
                </a:solidFill>
                <a:latin typeface="Calibri" panose="020F0502020204030204" pitchFamily="34" charset="0"/>
                <a:ea typeface="+mn-ea"/>
                <a:cs typeface="Calibri" panose="020F0502020204030204" pitchFamily="34" charset="0"/>
              </a:defRPr>
            </a:lvl1pPr>
            <a:lvl2pPr marL="26517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800" kern="1200">
                <a:solidFill>
                  <a:schemeClr val="tx1"/>
                </a:solidFill>
                <a:latin typeface="Calibri" panose="020F0502020204030204" pitchFamily="34" charset="0"/>
                <a:ea typeface="+mn-ea"/>
                <a:cs typeface="Calibri" panose="020F0502020204030204" pitchFamily="34" charset="0"/>
              </a:defRPr>
            </a:lvl2pPr>
            <a:lvl3pPr marL="448056"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400" kern="1200">
                <a:solidFill>
                  <a:schemeClr val="tx1"/>
                </a:solidFill>
                <a:latin typeface="Calibri" panose="020F0502020204030204" pitchFamily="34" charset="0"/>
                <a:ea typeface="+mn-ea"/>
                <a:cs typeface="Calibri" panose="020F0502020204030204" pitchFamily="34" charset="0"/>
              </a:defRPr>
            </a:lvl3pPr>
            <a:lvl4pPr marL="59436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400" kern="1200">
                <a:solidFill>
                  <a:schemeClr val="tx1"/>
                </a:solidFill>
                <a:latin typeface="Calibri" panose="020F0502020204030204" pitchFamily="34" charset="0"/>
                <a:ea typeface="+mn-ea"/>
                <a:cs typeface="Calibri" panose="020F0502020204030204" pitchFamily="34" charset="0"/>
              </a:defRPr>
            </a:lvl4pPr>
            <a:lvl5pPr marL="777240" marR="0" indent="-13716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sz="1400" kern="1200">
                <a:solidFill>
                  <a:schemeClr val="tx1"/>
                </a:solidFill>
                <a:latin typeface="Calibri" panose="020F0502020204030204" pitchFamily="34" charset="0"/>
                <a:ea typeface="+mn-ea"/>
                <a:cs typeface="Calibri" panose="020F0502020204030204"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28600" indent="-228600"/>
            <a:r>
              <a:rPr lang="en-US" sz="3200" dirty="0" smtClean="0"/>
              <a:t>Calendar </a:t>
            </a:r>
            <a:r>
              <a:rPr lang="en-US" sz="3200" dirty="0" smtClean="0"/>
              <a:t>days vs working days</a:t>
            </a:r>
          </a:p>
          <a:p>
            <a:pPr marL="228600" indent="-228600"/>
            <a:r>
              <a:rPr lang="en-US" sz="3200" dirty="0" smtClean="0"/>
              <a:t>School schedule and holidays (real &amp; artificial)</a:t>
            </a:r>
          </a:p>
          <a:p>
            <a:pPr marL="228600" indent="-228600"/>
            <a:r>
              <a:rPr lang="en-US" sz="3200" dirty="0" smtClean="0"/>
              <a:t>Lead times on materials and processes</a:t>
            </a:r>
          </a:p>
          <a:p>
            <a:pPr marL="228600" indent="-228600"/>
            <a:r>
              <a:rPr lang="en-US" sz="3200" dirty="0" smtClean="0"/>
              <a:t>Communicate downstream needs to maintain current </a:t>
            </a:r>
            <a:r>
              <a:rPr lang="en-US" sz="3200" dirty="0" smtClean="0"/>
              <a:t>schedule</a:t>
            </a:r>
            <a:endParaRPr lang="en-US" sz="3200" dirty="0" smtClean="0"/>
          </a:p>
        </p:txBody>
      </p:sp>
    </p:spTree>
    <p:extLst>
      <p:ext uri="{BB962C8B-B14F-4D97-AF65-F5344CB8AC3E}">
        <p14:creationId xmlns:p14="http://schemas.microsoft.com/office/powerpoint/2010/main" val="162807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37462" y="0"/>
            <a:ext cx="9845225" cy="6858000"/>
          </a:xfrm>
          <a:prstGeom prst="rect">
            <a:avLst/>
          </a:prstGeom>
        </p:spPr>
      </p:pic>
      <p:sp>
        <p:nvSpPr>
          <p:cNvPr id="4" name="Slide Number Placeholder 3"/>
          <p:cNvSpPr>
            <a:spLocks noGrp="1"/>
          </p:cNvSpPr>
          <p:nvPr>
            <p:ph type="sldNum" sz="quarter" idx="12"/>
          </p:nvPr>
        </p:nvSpPr>
        <p:spPr/>
        <p:txBody>
          <a:bodyPr/>
          <a:lstStyle/>
          <a:p>
            <a:fld id="{301185FE-7664-4560-A59B-D35684CDC066}" type="slidenum">
              <a:rPr lang="en-US" smtClean="0"/>
              <a:t>16</a:t>
            </a:fld>
            <a:endParaRPr lang="en-US"/>
          </a:p>
        </p:txBody>
      </p:sp>
    </p:spTree>
    <p:extLst>
      <p:ext uri="{BB962C8B-B14F-4D97-AF65-F5344CB8AC3E}">
        <p14:creationId xmlns:p14="http://schemas.microsoft.com/office/powerpoint/2010/main" val="2063232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42121" y="-20870"/>
            <a:ext cx="9820776" cy="6878870"/>
          </a:xfrm>
          <a:prstGeom prst="rect">
            <a:avLst/>
          </a:prstGeom>
        </p:spPr>
      </p:pic>
      <p:sp>
        <p:nvSpPr>
          <p:cNvPr id="4" name="Slide Number Placeholder 3"/>
          <p:cNvSpPr>
            <a:spLocks noGrp="1"/>
          </p:cNvSpPr>
          <p:nvPr>
            <p:ph type="sldNum" sz="quarter" idx="12"/>
          </p:nvPr>
        </p:nvSpPr>
        <p:spPr/>
        <p:txBody>
          <a:bodyPr/>
          <a:lstStyle/>
          <a:p>
            <a:fld id="{301185FE-7664-4560-A59B-D35684CDC066}" type="slidenum">
              <a:rPr lang="en-US" smtClean="0"/>
              <a:t>17</a:t>
            </a:fld>
            <a:endParaRPr lang="en-US"/>
          </a:p>
        </p:txBody>
      </p:sp>
    </p:spTree>
    <p:extLst>
      <p:ext uri="{BB962C8B-B14F-4D97-AF65-F5344CB8AC3E}">
        <p14:creationId xmlns:p14="http://schemas.microsoft.com/office/powerpoint/2010/main" val="325758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normAutofit/>
          </a:bodyPr>
          <a:lstStyle/>
          <a:p>
            <a:r>
              <a:rPr lang="en-US" dirty="0"/>
              <a:t>Living the project life</a:t>
            </a:r>
          </a:p>
        </p:txBody>
      </p:sp>
      <p:sp>
        <p:nvSpPr>
          <p:cNvPr id="4" name="Slide Number Placeholder 3"/>
          <p:cNvSpPr>
            <a:spLocks noGrp="1"/>
          </p:cNvSpPr>
          <p:nvPr>
            <p:ph type="sldNum" sz="quarter" idx="12"/>
          </p:nvPr>
        </p:nvSpPr>
        <p:spPr/>
        <p:txBody>
          <a:bodyPr/>
          <a:lstStyle/>
          <a:p>
            <a:fld id="{301185FE-7664-4560-A59B-D35684CDC066}" type="slidenum">
              <a:rPr lang="en-US" smtClean="0"/>
              <a:t>18</a:t>
            </a:fld>
            <a:endParaRPr lang="en-US"/>
          </a:p>
        </p:txBody>
      </p:sp>
      <p:pic>
        <p:nvPicPr>
          <p:cNvPr id="8" name="Content Placeholder 7"/>
          <p:cNvPicPr>
            <a:picLocks noGrp="1" noChangeAspect="1"/>
          </p:cNvPicPr>
          <p:nvPr>
            <p:ph idx="1"/>
          </p:nvPr>
        </p:nvPicPr>
        <p:blipFill>
          <a:blip r:embed="rId3"/>
          <a:stretch>
            <a:fillRect/>
          </a:stretch>
        </p:blipFill>
        <p:spPr>
          <a:xfrm>
            <a:off x="2199177" y="1202491"/>
            <a:ext cx="8154766" cy="5542920"/>
          </a:xfrm>
          <a:prstGeom prst="rect">
            <a:avLst/>
          </a:prstGeom>
        </p:spPr>
      </p:pic>
      <p:sp>
        <p:nvSpPr>
          <p:cNvPr id="9" name="Isosceles Triangle 8"/>
          <p:cNvSpPr/>
          <p:nvPr/>
        </p:nvSpPr>
        <p:spPr>
          <a:xfrm rot="10800000" flipV="1">
            <a:off x="2199177" y="5882420"/>
            <a:ext cx="4137598" cy="883522"/>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3751" y="1698172"/>
            <a:ext cx="3184072" cy="1323439"/>
          </a:xfrm>
          <a:prstGeom prst="rect">
            <a:avLst/>
          </a:prstGeom>
          <a:noFill/>
        </p:spPr>
        <p:txBody>
          <a:bodyPr wrap="square" rtlCol="0">
            <a:spAutoFit/>
          </a:bodyPr>
          <a:lstStyle/>
          <a:p>
            <a:r>
              <a:rPr lang="en-US" sz="4000" dirty="0" smtClean="0"/>
              <a:t>Punctuated Equilibrium</a:t>
            </a:r>
            <a:endParaRPr lang="en-US" sz="4000" dirty="0"/>
          </a:p>
        </p:txBody>
      </p:sp>
      <p:sp>
        <p:nvSpPr>
          <p:cNvPr id="11" name="TextBox 10"/>
          <p:cNvSpPr txBox="1"/>
          <p:nvPr/>
        </p:nvSpPr>
        <p:spPr>
          <a:xfrm>
            <a:off x="368640" y="6009039"/>
            <a:ext cx="2243931" cy="461665"/>
          </a:xfrm>
          <a:prstGeom prst="rect">
            <a:avLst/>
          </a:prstGeom>
          <a:noFill/>
        </p:spPr>
        <p:txBody>
          <a:bodyPr wrap="square" rtlCol="0">
            <a:spAutoFit/>
          </a:bodyPr>
          <a:lstStyle/>
          <a:p>
            <a:r>
              <a:rPr lang="en-US" sz="1200" dirty="0" smtClean="0"/>
              <a:t>Pearson Education, Inc. Publishing as Prentice Hall (2013)</a:t>
            </a:r>
            <a:endParaRPr lang="en-US" sz="1200" dirty="0"/>
          </a:p>
        </p:txBody>
      </p:sp>
    </p:spTree>
    <p:extLst>
      <p:ext uri="{BB962C8B-B14F-4D97-AF65-F5344CB8AC3E}">
        <p14:creationId xmlns:p14="http://schemas.microsoft.com/office/powerpoint/2010/main" val="27214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Manufacturing Flow &amp; PERT charts</a:t>
            </a:r>
            <a:endParaRPr lang="en-US" dirty="0"/>
          </a:p>
        </p:txBody>
      </p:sp>
      <p:sp>
        <p:nvSpPr>
          <p:cNvPr id="3" name="Content Placeholder 2"/>
          <p:cNvSpPr>
            <a:spLocks noGrp="1"/>
          </p:cNvSpPr>
          <p:nvPr>
            <p:ph idx="1"/>
          </p:nvPr>
        </p:nvSpPr>
        <p:spPr>
          <a:xfrm>
            <a:off x="742122" y="1232452"/>
            <a:ext cx="10889584" cy="5417742"/>
          </a:xfrm>
        </p:spPr>
        <p:txBody>
          <a:bodyPr>
            <a:normAutofit/>
          </a:bodyPr>
          <a:lstStyle/>
          <a:p>
            <a:pPr marL="0" indent="0">
              <a:buNone/>
            </a:pP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19</a:t>
            </a:fld>
            <a:endParaRPr lang="en-US"/>
          </a:p>
        </p:txBody>
      </p:sp>
      <p:pic>
        <p:nvPicPr>
          <p:cNvPr id="5" name="Picture 4"/>
          <p:cNvPicPr>
            <a:picLocks noChangeAspect="1"/>
          </p:cNvPicPr>
          <p:nvPr/>
        </p:nvPicPr>
        <p:blipFill>
          <a:blip r:embed="rId3"/>
          <a:stretch>
            <a:fillRect/>
          </a:stretch>
        </p:blipFill>
        <p:spPr>
          <a:xfrm>
            <a:off x="715894" y="1140503"/>
            <a:ext cx="11005459" cy="5733263"/>
          </a:xfrm>
          <a:prstGeom prst="rect">
            <a:avLst/>
          </a:prstGeom>
        </p:spPr>
      </p:pic>
    </p:spTree>
    <p:extLst>
      <p:ext uri="{BB962C8B-B14F-4D97-AF65-F5344CB8AC3E}">
        <p14:creationId xmlns:p14="http://schemas.microsoft.com/office/powerpoint/2010/main" val="23041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 Balancing</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2</a:t>
            </a:fld>
            <a:endParaRPr lang="en-US"/>
          </a:p>
        </p:txBody>
      </p:sp>
      <p:sp>
        <p:nvSpPr>
          <p:cNvPr id="5" name="Isosceles Triangle 4"/>
          <p:cNvSpPr/>
          <p:nvPr/>
        </p:nvSpPr>
        <p:spPr>
          <a:xfrm>
            <a:off x="2329259" y="2011679"/>
            <a:ext cx="3618411" cy="34224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2121" y="5551714"/>
            <a:ext cx="6792685" cy="809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CUSTOMERS EXPECTATIONS</a:t>
            </a:r>
            <a:endParaRPr lang="en-US" sz="2800" dirty="0"/>
          </a:p>
        </p:txBody>
      </p:sp>
      <p:sp>
        <p:nvSpPr>
          <p:cNvPr id="7" name="TextBox 6"/>
          <p:cNvSpPr txBox="1"/>
          <p:nvPr/>
        </p:nvSpPr>
        <p:spPr>
          <a:xfrm>
            <a:off x="3084910" y="1562911"/>
            <a:ext cx="2107106" cy="461665"/>
          </a:xfrm>
          <a:prstGeom prst="rect">
            <a:avLst/>
          </a:prstGeom>
          <a:noFill/>
        </p:spPr>
        <p:txBody>
          <a:bodyPr wrap="square" rtlCol="0">
            <a:spAutoFit/>
          </a:bodyPr>
          <a:lstStyle/>
          <a:p>
            <a:r>
              <a:rPr lang="en-US" sz="2400" dirty="0" smtClean="0"/>
              <a:t>PERFORMANCE</a:t>
            </a:r>
            <a:endParaRPr lang="en-US" sz="2400" dirty="0"/>
          </a:p>
        </p:txBody>
      </p:sp>
      <p:sp>
        <p:nvSpPr>
          <p:cNvPr id="8" name="TextBox 7"/>
          <p:cNvSpPr txBox="1"/>
          <p:nvPr/>
        </p:nvSpPr>
        <p:spPr>
          <a:xfrm>
            <a:off x="1512786" y="5090049"/>
            <a:ext cx="816473" cy="461665"/>
          </a:xfrm>
          <a:prstGeom prst="rect">
            <a:avLst/>
          </a:prstGeom>
          <a:noFill/>
        </p:spPr>
        <p:txBody>
          <a:bodyPr wrap="square" rtlCol="0">
            <a:spAutoFit/>
          </a:bodyPr>
          <a:lstStyle/>
          <a:p>
            <a:r>
              <a:rPr lang="en-US" sz="2400" dirty="0" smtClean="0"/>
              <a:t>TIME</a:t>
            </a:r>
            <a:endParaRPr lang="en-US" sz="2400" dirty="0"/>
          </a:p>
        </p:txBody>
      </p:sp>
      <p:sp>
        <p:nvSpPr>
          <p:cNvPr id="9" name="TextBox 8"/>
          <p:cNvSpPr txBox="1"/>
          <p:nvPr/>
        </p:nvSpPr>
        <p:spPr>
          <a:xfrm>
            <a:off x="5947670" y="5115842"/>
            <a:ext cx="1145688" cy="461665"/>
          </a:xfrm>
          <a:prstGeom prst="rect">
            <a:avLst/>
          </a:prstGeom>
          <a:noFill/>
        </p:spPr>
        <p:txBody>
          <a:bodyPr wrap="square" rtlCol="0">
            <a:spAutoFit/>
          </a:bodyPr>
          <a:lstStyle/>
          <a:p>
            <a:r>
              <a:rPr lang="en-US" sz="2400" dirty="0" smtClean="0"/>
              <a:t>COST</a:t>
            </a:r>
            <a:endParaRPr lang="en-US" sz="2400" dirty="0"/>
          </a:p>
        </p:txBody>
      </p:sp>
      <p:grpSp>
        <p:nvGrpSpPr>
          <p:cNvPr id="21" name="Group 20"/>
          <p:cNvGrpSpPr/>
          <p:nvPr/>
        </p:nvGrpSpPr>
        <p:grpSpPr>
          <a:xfrm>
            <a:off x="5747657" y="1614222"/>
            <a:ext cx="6186618" cy="2866337"/>
            <a:chOff x="5747657" y="1614222"/>
            <a:chExt cx="6186618" cy="2866337"/>
          </a:xfrm>
        </p:grpSpPr>
        <p:pic>
          <p:nvPicPr>
            <p:cNvPr id="12" name="Picture 11"/>
            <p:cNvPicPr>
              <a:picLocks noChangeAspect="1"/>
            </p:cNvPicPr>
            <p:nvPr/>
          </p:nvPicPr>
          <p:blipFill>
            <a:blip r:embed="rId3"/>
            <a:stretch>
              <a:fillRect/>
            </a:stretch>
          </p:blipFill>
          <p:spPr>
            <a:xfrm>
              <a:off x="5747657" y="1614222"/>
              <a:ext cx="6186618" cy="2866337"/>
            </a:xfrm>
            <a:prstGeom prst="rect">
              <a:avLst/>
            </a:prstGeom>
          </p:spPr>
        </p:pic>
        <p:sp>
          <p:nvSpPr>
            <p:cNvPr id="13" name="Rectangle 12"/>
            <p:cNvSpPr/>
            <p:nvPr/>
          </p:nvSpPr>
          <p:spPr>
            <a:xfrm>
              <a:off x="9170126" y="2246811"/>
              <a:ext cx="744583" cy="43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76606" y="3047390"/>
              <a:ext cx="744583" cy="43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605709" y="3694389"/>
              <a:ext cx="744583" cy="43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7884803" y="2264144"/>
            <a:ext cx="391886" cy="396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366068" y="2890298"/>
            <a:ext cx="43107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18" name="TextBox 17"/>
          <p:cNvSpPr txBox="1"/>
          <p:nvPr/>
        </p:nvSpPr>
        <p:spPr>
          <a:xfrm>
            <a:off x="10811206" y="3694389"/>
            <a:ext cx="43107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828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Gantt charts</a:t>
            </a:r>
            <a:endParaRPr lang="en-US" dirty="0"/>
          </a:p>
        </p:txBody>
      </p:sp>
      <p:pic>
        <p:nvPicPr>
          <p:cNvPr id="5" name="Content Placeholder 4"/>
          <p:cNvPicPr>
            <a:picLocks noGrp="1" noChangeAspect="1"/>
          </p:cNvPicPr>
          <p:nvPr>
            <p:ph idx="1"/>
          </p:nvPr>
        </p:nvPicPr>
        <p:blipFill>
          <a:blip r:embed="rId3"/>
          <a:stretch>
            <a:fillRect/>
          </a:stretch>
        </p:blipFill>
        <p:spPr>
          <a:xfrm>
            <a:off x="1529255" y="1159202"/>
            <a:ext cx="9656165" cy="5311502"/>
          </a:xfrm>
          <a:prstGeom prst="rect">
            <a:avLst/>
          </a:prstGeom>
        </p:spPr>
      </p:pic>
      <p:sp>
        <p:nvSpPr>
          <p:cNvPr id="4" name="Slide Number Placeholder 3"/>
          <p:cNvSpPr>
            <a:spLocks noGrp="1"/>
          </p:cNvSpPr>
          <p:nvPr>
            <p:ph type="sldNum" sz="quarter" idx="12"/>
          </p:nvPr>
        </p:nvSpPr>
        <p:spPr/>
        <p:txBody>
          <a:bodyPr/>
          <a:lstStyle/>
          <a:p>
            <a:fld id="{301185FE-7664-4560-A59B-D35684CDC066}" type="slidenum">
              <a:rPr lang="en-US" smtClean="0"/>
              <a:t>20</a:t>
            </a:fld>
            <a:endParaRPr lang="en-US"/>
          </a:p>
        </p:txBody>
      </p:sp>
    </p:spTree>
    <p:extLst>
      <p:ext uri="{BB962C8B-B14F-4D97-AF65-F5344CB8AC3E}">
        <p14:creationId xmlns:p14="http://schemas.microsoft.com/office/powerpoint/2010/main" val="29920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doing what</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21</a:t>
            </a:fld>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20717" y="1622459"/>
            <a:ext cx="11741508" cy="3627458"/>
          </a:xfrm>
          <a:prstGeom prst="rect">
            <a:avLst/>
          </a:prstGeom>
        </p:spPr>
      </p:pic>
    </p:spTree>
    <p:extLst>
      <p:ext uri="{BB962C8B-B14F-4D97-AF65-F5344CB8AC3E}">
        <p14:creationId xmlns:p14="http://schemas.microsoft.com/office/powerpoint/2010/main" val="4164197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01185FE-7664-4560-A59B-D35684CDC066}" type="slidenum">
              <a:rPr lang="en-US" smtClean="0"/>
              <a:t>22</a:t>
            </a:fld>
            <a:endParaRPr lang="en-US"/>
          </a:p>
        </p:txBody>
      </p:sp>
      <p:pic>
        <p:nvPicPr>
          <p:cNvPr id="4" name="Picture 3"/>
          <p:cNvPicPr>
            <a:picLocks noChangeAspect="1"/>
          </p:cNvPicPr>
          <p:nvPr/>
        </p:nvPicPr>
        <p:blipFill>
          <a:blip r:embed="rId3"/>
          <a:stretch>
            <a:fillRect/>
          </a:stretch>
        </p:blipFill>
        <p:spPr>
          <a:xfrm>
            <a:off x="742121" y="62887"/>
            <a:ext cx="11438634" cy="6682137"/>
          </a:xfrm>
          <a:prstGeom prst="rect">
            <a:avLst/>
          </a:prstGeom>
        </p:spPr>
      </p:pic>
      <p:sp>
        <p:nvSpPr>
          <p:cNvPr id="5" name="TextBox 4"/>
          <p:cNvSpPr txBox="1"/>
          <p:nvPr/>
        </p:nvSpPr>
        <p:spPr>
          <a:xfrm>
            <a:off x="1182412" y="1765738"/>
            <a:ext cx="3436883" cy="461665"/>
          </a:xfrm>
          <a:prstGeom prst="rect">
            <a:avLst/>
          </a:prstGeom>
          <a:noFill/>
        </p:spPr>
        <p:txBody>
          <a:bodyPr wrap="square" rtlCol="0">
            <a:spAutoFit/>
          </a:bodyPr>
          <a:lstStyle/>
          <a:p>
            <a:r>
              <a:rPr lang="en-US" sz="2400" b="1" dirty="0" smtClean="0"/>
              <a:t>System/Task Breakdown</a:t>
            </a:r>
            <a:endParaRPr lang="en-US" sz="2400" b="1" dirty="0"/>
          </a:p>
        </p:txBody>
      </p:sp>
      <p:sp>
        <p:nvSpPr>
          <p:cNvPr id="6" name="TextBox 5"/>
          <p:cNvSpPr txBox="1"/>
          <p:nvPr/>
        </p:nvSpPr>
        <p:spPr>
          <a:xfrm>
            <a:off x="5780687" y="57411"/>
            <a:ext cx="3436883" cy="461665"/>
          </a:xfrm>
          <a:prstGeom prst="rect">
            <a:avLst/>
          </a:prstGeom>
          <a:noFill/>
        </p:spPr>
        <p:txBody>
          <a:bodyPr wrap="square" rtlCol="0">
            <a:spAutoFit/>
          </a:bodyPr>
          <a:lstStyle/>
          <a:p>
            <a:r>
              <a:rPr lang="en-US" sz="2400" b="1" dirty="0" smtClean="0"/>
              <a:t>Organization Breakdown</a:t>
            </a:r>
            <a:endParaRPr lang="en-US" sz="2400" b="1" dirty="0"/>
          </a:p>
        </p:txBody>
      </p:sp>
    </p:spTree>
    <p:extLst>
      <p:ext uri="{BB962C8B-B14F-4D97-AF65-F5344CB8AC3E}">
        <p14:creationId xmlns:p14="http://schemas.microsoft.com/office/powerpoint/2010/main" val="42412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Leveling</a:t>
            </a:r>
            <a:endParaRPr lang="en-US" dirty="0"/>
          </a:p>
        </p:txBody>
      </p:sp>
      <p:sp>
        <p:nvSpPr>
          <p:cNvPr id="3" name="Slide Number Placeholder 2"/>
          <p:cNvSpPr>
            <a:spLocks noGrp="1"/>
          </p:cNvSpPr>
          <p:nvPr>
            <p:ph type="sldNum" sz="quarter" idx="12"/>
          </p:nvPr>
        </p:nvSpPr>
        <p:spPr/>
        <p:txBody>
          <a:bodyPr/>
          <a:lstStyle/>
          <a:p>
            <a:fld id="{301185FE-7664-4560-A59B-D35684CDC066}" type="slidenum">
              <a:rPr lang="en-US" smtClean="0"/>
              <a:t>23</a:t>
            </a:fld>
            <a:endParaRPr lang="en-US"/>
          </a:p>
        </p:txBody>
      </p:sp>
      <p:pic>
        <p:nvPicPr>
          <p:cNvPr id="4" name="Picture 3"/>
          <p:cNvPicPr>
            <a:picLocks noChangeAspect="1"/>
          </p:cNvPicPr>
          <p:nvPr/>
        </p:nvPicPr>
        <p:blipFill>
          <a:blip r:embed="rId2"/>
          <a:stretch>
            <a:fillRect/>
          </a:stretch>
        </p:blipFill>
        <p:spPr>
          <a:xfrm>
            <a:off x="225237" y="2238374"/>
            <a:ext cx="11742666" cy="3389915"/>
          </a:xfrm>
          <a:prstGeom prst="rect">
            <a:avLst/>
          </a:prstGeom>
        </p:spPr>
      </p:pic>
    </p:spTree>
    <p:extLst>
      <p:ext uri="{BB962C8B-B14F-4D97-AF65-F5344CB8AC3E}">
        <p14:creationId xmlns:p14="http://schemas.microsoft.com/office/powerpoint/2010/main" val="79567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Adding People???</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24</a:t>
            </a:fld>
            <a:endParaRPr lang="en-US"/>
          </a:p>
        </p:txBody>
      </p:sp>
      <p:pic>
        <p:nvPicPr>
          <p:cNvPr id="5" name="Content Placeholder 4"/>
          <p:cNvPicPr>
            <a:picLocks noGrp="1" noChangeAspect="1"/>
          </p:cNvPicPr>
          <p:nvPr>
            <p:ph idx="1"/>
          </p:nvPr>
        </p:nvPicPr>
        <p:blipFill>
          <a:blip r:embed="rId3"/>
          <a:stretch>
            <a:fillRect/>
          </a:stretch>
        </p:blipFill>
        <p:spPr>
          <a:xfrm>
            <a:off x="378372" y="1843574"/>
            <a:ext cx="11343844" cy="3705888"/>
          </a:xfrm>
          <a:prstGeom prst="rect">
            <a:avLst/>
          </a:prstGeom>
        </p:spPr>
      </p:pic>
    </p:spTree>
    <p:extLst>
      <p:ext uri="{BB962C8B-B14F-4D97-AF65-F5344CB8AC3E}">
        <p14:creationId xmlns:p14="http://schemas.microsoft.com/office/powerpoint/2010/main" val="3834548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25</a:t>
            </a:fld>
            <a:endParaRPr lang="en-US"/>
          </a:p>
        </p:txBody>
      </p:sp>
      <p:sp>
        <p:nvSpPr>
          <p:cNvPr id="3" name="Content Placeholder 2"/>
          <p:cNvSpPr>
            <a:spLocks noGrp="1"/>
          </p:cNvSpPr>
          <p:nvPr>
            <p:ph sz="half" idx="1"/>
          </p:nvPr>
        </p:nvSpPr>
        <p:spPr>
          <a:xfrm>
            <a:off x="970301" y="1376915"/>
            <a:ext cx="9867032" cy="5093789"/>
          </a:xfrm>
        </p:spPr>
        <p:txBody>
          <a:bodyPr>
            <a:normAutofit/>
          </a:bodyPr>
          <a:lstStyle/>
          <a:p>
            <a:endParaRPr lang="en-US" sz="3600" dirty="0"/>
          </a:p>
        </p:txBody>
      </p:sp>
      <p:pic>
        <p:nvPicPr>
          <p:cNvPr id="10" name="Picture 9"/>
          <p:cNvPicPr>
            <a:picLocks noChangeAspect="1"/>
          </p:cNvPicPr>
          <p:nvPr/>
        </p:nvPicPr>
        <p:blipFill>
          <a:blip r:embed="rId3"/>
          <a:stretch>
            <a:fillRect/>
          </a:stretch>
        </p:blipFill>
        <p:spPr>
          <a:xfrm>
            <a:off x="177495" y="1376915"/>
            <a:ext cx="11819760" cy="3652509"/>
          </a:xfrm>
          <a:prstGeom prst="rect">
            <a:avLst/>
          </a:prstGeom>
        </p:spPr>
      </p:pic>
    </p:spTree>
    <p:extLst>
      <p:ext uri="{BB962C8B-B14F-4D97-AF65-F5344CB8AC3E}">
        <p14:creationId xmlns:p14="http://schemas.microsoft.com/office/powerpoint/2010/main" val="106210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1185FE-7664-4560-A59B-D35684CDC066}" type="slidenum">
              <a:rPr lang="en-US" smtClean="0"/>
              <a:t>26</a:t>
            </a:fld>
            <a:endParaRPr lang="en-US"/>
          </a:p>
        </p:txBody>
      </p:sp>
      <p:pic>
        <p:nvPicPr>
          <p:cNvPr id="3" name="Picture 2"/>
          <p:cNvPicPr>
            <a:picLocks noChangeAspect="1"/>
          </p:cNvPicPr>
          <p:nvPr/>
        </p:nvPicPr>
        <p:blipFill>
          <a:blip r:embed="rId2"/>
          <a:stretch>
            <a:fillRect/>
          </a:stretch>
        </p:blipFill>
        <p:spPr>
          <a:xfrm>
            <a:off x="1665514" y="95022"/>
            <a:ext cx="8837113" cy="6650002"/>
          </a:xfrm>
          <a:prstGeom prst="rect">
            <a:avLst/>
          </a:prstGeom>
        </p:spPr>
      </p:pic>
      <p:pic>
        <p:nvPicPr>
          <p:cNvPr id="6" name="Picture 5"/>
          <p:cNvPicPr>
            <a:picLocks noChangeAspect="1"/>
          </p:cNvPicPr>
          <p:nvPr/>
        </p:nvPicPr>
        <p:blipFill>
          <a:blip r:embed="rId3"/>
          <a:stretch>
            <a:fillRect/>
          </a:stretch>
        </p:blipFill>
        <p:spPr>
          <a:xfrm>
            <a:off x="4291012" y="95022"/>
            <a:ext cx="200025" cy="904875"/>
          </a:xfrm>
          <a:prstGeom prst="rect">
            <a:avLst/>
          </a:prstGeom>
        </p:spPr>
      </p:pic>
      <p:pic>
        <p:nvPicPr>
          <p:cNvPr id="7" name="Picture 6"/>
          <p:cNvPicPr>
            <a:picLocks noChangeAspect="1"/>
          </p:cNvPicPr>
          <p:nvPr/>
        </p:nvPicPr>
        <p:blipFill>
          <a:blip r:embed="rId3"/>
          <a:stretch>
            <a:fillRect/>
          </a:stretch>
        </p:blipFill>
        <p:spPr>
          <a:xfrm>
            <a:off x="4114800" y="95021"/>
            <a:ext cx="200025" cy="904875"/>
          </a:xfrm>
          <a:prstGeom prst="rect">
            <a:avLst/>
          </a:prstGeom>
        </p:spPr>
      </p:pic>
      <p:pic>
        <p:nvPicPr>
          <p:cNvPr id="8" name="Picture 7"/>
          <p:cNvPicPr>
            <a:picLocks noChangeAspect="1"/>
          </p:cNvPicPr>
          <p:nvPr/>
        </p:nvPicPr>
        <p:blipFill>
          <a:blip r:embed="rId3"/>
          <a:stretch>
            <a:fillRect/>
          </a:stretch>
        </p:blipFill>
        <p:spPr>
          <a:xfrm>
            <a:off x="3919537" y="95021"/>
            <a:ext cx="200025" cy="904875"/>
          </a:xfrm>
          <a:prstGeom prst="rect">
            <a:avLst/>
          </a:prstGeom>
        </p:spPr>
      </p:pic>
      <p:pic>
        <p:nvPicPr>
          <p:cNvPr id="9" name="Picture 8"/>
          <p:cNvPicPr>
            <a:picLocks noChangeAspect="1"/>
          </p:cNvPicPr>
          <p:nvPr/>
        </p:nvPicPr>
        <p:blipFill>
          <a:blip r:embed="rId3"/>
          <a:stretch>
            <a:fillRect/>
          </a:stretch>
        </p:blipFill>
        <p:spPr>
          <a:xfrm>
            <a:off x="3748087" y="95020"/>
            <a:ext cx="200025" cy="904875"/>
          </a:xfrm>
          <a:prstGeom prst="rect">
            <a:avLst/>
          </a:prstGeom>
        </p:spPr>
      </p:pic>
      <p:pic>
        <p:nvPicPr>
          <p:cNvPr id="10" name="Picture 9"/>
          <p:cNvPicPr>
            <a:picLocks noChangeAspect="1"/>
          </p:cNvPicPr>
          <p:nvPr/>
        </p:nvPicPr>
        <p:blipFill>
          <a:blip r:embed="rId3"/>
          <a:stretch>
            <a:fillRect/>
          </a:stretch>
        </p:blipFill>
        <p:spPr>
          <a:xfrm>
            <a:off x="3595687" y="95020"/>
            <a:ext cx="200025" cy="904875"/>
          </a:xfrm>
          <a:prstGeom prst="rect">
            <a:avLst/>
          </a:prstGeom>
        </p:spPr>
      </p:pic>
      <p:pic>
        <p:nvPicPr>
          <p:cNvPr id="11" name="Picture 10"/>
          <p:cNvPicPr>
            <a:picLocks noChangeAspect="1"/>
          </p:cNvPicPr>
          <p:nvPr/>
        </p:nvPicPr>
        <p:blipFill>
          <a:blip r:embed="rId3"/>
          <a:stretch>
            <a:fillRect/>
          </a:stretch>
        </p:blipFill>
        <p:spPr>
          <a:xfrm>
            <a:off x="3424237" y="95020"/>
            <a:ext cx="200025" cy="904875"/>
          </a:xfrm>
          <a:prstGeom prst="rect">
            <a:avLst/>
          </a:prstGeom>
        </p:spPr>
      </p:pic>
      <p:pic>
        <p:nvPicPr>
          <p:cNvPr id="12" name="Picture 11"/>
          <p:cNvPicPr>
            <a:picLocks noChangeAspect="1"/>
          </p:cNvPicPr>
          <p:nvPr/>
        </p:nvPicPr>
        <p:blipFill>
          <a:blip r:embed="rId3"/>
          <a:stretch>
            <a:fillRect/>
          </a:stretch>
        </p:blipFill>
        <p:spPr>
          <a:xfrm>
            <a:off x="3286125" y="95020"/>
            <a:ext cx="200025" cy="904875"/>
          </a:xfrm>
          <a:prstGeom prst="rect">
            <a:avLst/>
          </a:prstGeom>
        </p:spPr>
      </p:pic>
      <p:pic>
        <p:nvPicPr>
          <p:cNvPr id="13" name="Picture 12"/>
          <p:cNvPicPr>
            <a:picLocks noChangeAspect="1"/>
          </p:cNvPicPr>
          <p:nvPr/>
        </p:nvPicPr>
        <p:blipFill>
          <a:blip r:embed="rId3"/>
          <a:stretch>
            <a:fillRect/>
          </a:stretch>
        </p:blipFill>
        <p:spPr>
          <a:xfrm>
            <a:off x="3131343" y="95019"/>
            <a:ext cx="200025" cy="904875"/>
          </a:xfrm>
          <a:prstGeom prst="rect">
            <a:avLst/>
          </a:prstGeom>
        </p:spPr>
      </p:pic>
      <p:pic>
        <p:nvPicPr>
          <p:cNvPr id="14" name="Picture 13"/>
          <p:cNvPicPr>
            <a:picLocks noChangeAspect="1"/>
          </p:cNvPicPr>
          <p:nvPr/>
        </p:nvPicPr>
        <p:blipFill>
          <a:blip r:embed="rId3"/>
          <a:stretch>
            <a:fillRect/>
          </a:stretch>
        </p:blipFill>
        <p:spPr>
          <a:xfrm>
            <a:off x="2957512" y="95022"/>
            <a:ext cx="200025" cy="904875"/>
          </a:xfrm>
          <a:prstGeom prst="rect">
            <a:avLst/>
          </a:prstGeom>
        </p:spPr>
      </p:pic>
      <p:pic>
        <p:nvPicPr>
          <p:cNvPr id="15" name="Picture 14"/>
          <p:cNvPicPr>
            <a:picLocks noChangeAspect="1"/>
          </p:cNvPicPr>
          <p:nvPr/>
        </p:nvPicPr>
        <p:blipFill>
          <a:blip r:embed="rId3"/>
          <a:stretch>
            <a:fillRect/>
          </a:stretch>
        </p:blipFill>
        <p:spPr>
          <a:xfrm>
            <a:off x="2799157" y="95018"/>
            <a:ext cx="200025" cy="904875"/>
          </a:xfrm>
          <a:prstGeom prst="rect">
            <a:avLst/>
          </a:prstGeom>
        </p:spPr>
      </p:pic>
      <p:pic>
        <p:nvPicPr>
          <p:cNvPr id="16" name="Picture 15"/>
          <p:cNvPicPr>
            <a:picLocks noChangeAspect="1"/>
          </p:cNvPicPr>
          <p:nvPr/>
        </p:nvPicPr>
        <p:blipFill>
          <a:blip r:embed="rId3"/>
          <a:stretch>
            <a:fillRect/>
          </a:stretch>
        </p:blipFill>
        <p:spPr>
          <a:xfrm>
            <a:off x="2633662" y="95017"/>
            <a:ext cx="200025" cy="904875"/>
          </a:xfrm>
          <a:prstGeom prst="rect">
            <a:avLst/>
          </a:prstGeom>
        </p:spPr>
      </p:pic>
      <p:pic>
        <p:nvPicPr>
          <p:cNvPr id="17" name="Picture 16"/>
          <p:cNvPicPr>
            <a:picLocks noChangeAspect="1"/>
          </p:cNvPicPr>
          <p:nvPr/>
        </p:nvPicPr>
        <p:blipFill>
          <a:blip r:embed="rId3"/>
          <a:stretch>
            <a:fillRect/>
          </a:stretch>
        </p:blipFill>
        <p:spPr>
          <a:xfrm>
            <a:off x="2462212" y="95016"/>
            <a:ext cx="200025" cy="904875"/>
          </a:xfrm>
          <a:prstGeom prst="rect">
            <a:avLst/>
          </a:prstGeom>
        </p:spPr>
      </p:pic>
      <p:pic>
        <p:nvPicPr>
          <p:cNvPr id="18" name="Picture 17"/>
          <p:cNvPicPr>
            <a:picLocks noChangeAspect="1"/>
          </p:cNvPicPr>
          <p:nvPr/>
        </p:nvPicPr>
        <p:blipFill>
          <a:blip r:embed="rId3"/>
          <a:stretch>
            <a:fillRect/>
          </a:stretch>
        </p:blipFill>
        <p:spPr>
          <a:xfrm>
            <a:off x="2319337" y="95015"/>
            <a:ext cx="200025" cy="904875"/>
          </a:xfrm>
          <a:prstGeom prst="rect">
            <a:avLst/>
          </a:prstGeom>
        </p:spPr>
      </p:pic>
      <p:pic>
        <p:nvPicPr>
          <p:cNvPr id="19" name="Picture 18"/>
          <p:cNvPicPr>
            <a:picLocks noChangeAspect="1"/>
          </p:cNvPicPr>
          <p:nvPr/>
        </p:nvPicPr>
        <p:blipFill>
          <a:blip r:embed="rId3"/>
          <a:stretch>
            <a:fillRect/>
          </a:stretch>
        </p:blipFill>
        <p:spPr>
          <a:xfrm>
            <a:off x="2164555" y="95015"/>
            <a:ext cx="200025" cy="904875"/>
          </a:xfrm>
          <a:prstGeom prst="rect">
            <a:avLst/>
          </a:prstGeom>
        </p:spPr>
      </p:pic>
      <p:pic>
        <p:nvPicPr>
          <p:cNvPr id="20" name="Picture 19"/>
          <p:cNvPicPr>
            <a:picLocks noChangeAspect="1"/>
          </p:cNvPicPr>
          <p:nvPr/>
        </p:nvPicPr>
        <p:blipFill>
          <a:blip r:embed="rId3"/>
          <a:stretch>
            <a:fillRect/>
          </a:stretch>
        </p:blipFill>
        <p:spPr>
          <a:xfrm>
            <a:off x="1997868" y="95015"/>
            <a:ext cx="200025" cy="904875"/>
          </a:xfrm>
          <a:prstGeom prst="rect">
            <a:avLst/>
          </a:prstGeom>
        </p:spPr>
      </p:pic>
      <p:pic>
        <p:nvPicPr>
          <p:cNvPr id="27" name="Picture 26"/>
          <p:cNvPicPr>
            <a:picLocks noChangeAspect="1"/>
          </p:cNvPicPr>
          <p:nvPr/>
        </p:nvPicPr>
        <p:blipFill>
          <a:blip r:embed="rId3"/>
          <a:stretch>
            <a:fillRect/>
          </a:stretch>
        </p:blipFill>
        <p:spPr>
          <a:xfrm>
            <a:off x="1838324" y="95015"/>
            <a:ext cx="200025" cy="904875"/>
          </a:xfrm>
          <a:prstGeom prst="rect">
            <a:avLst/>
          </a:prstGeom>
        </p:spPr>
      </p:pic>
      <p:pic>
        <p:nvPicPr>
          <p:cNvPr id="28" name="Picture 27"/>
          <p:cNvPicPr>
            <a:picLocks noChangeAspect="1"/>
          </p:cNvPicPr>
          <p:nvPr/>
        </p:nvPicPr>
        <p:blipFill>
          <a:blip r:embed="rId3"/>
          <a:stretch>
            <a:fillRect/>
          </a:stretch>
        </p:blipFill>
        <p:spPr>
          <a:xfrm>
            <a:off x="1765696" y="95015"/>
            <a:ext cx="200025" cy="904875"/>
          </a:xfrm>
          <a:prstGeom prst="rect">
            <a:avLst/>
          </a:prstGeom>
        </p:spPr>
      </p:pic>
      <p:pic>
        <p:nvPicPr>
          <p:cNvPr id="29" name="Picture 28"/>
          <p:cNvPicPr>
            <a:picLocks noChangeAspect="1"/>
          </p:cNvPicPr>
          <p:nvPr/>
        </p:nvPicPr>
        <p:blipFill>
          <a:blip r:embed="rId3"/>
          <a:stretch>
            <a:fillRect/>
          </a:stretch>
        </p:blipFill>
        <p:spPr>
          <a:xfrm>
            <a:off x="4032644" y="95015"/>
            <a:ext cx="200025" cy="904875"/>
          </a:xfrm>
          <a:prstGeom prst="rect">
            <a:avLst/>
          </a:prstGeom>
        </p:spPr>
      </p:pic>
    </p:spTree>
    <p:extLst>
      <p:ext uri="{BB962C8B-B14F-4D97-AF65-F5344CB8AC3E}">
        <p14:creationId xmlns:p14="http://schemas.microsoft.com/office/powerpoint/2010/main" val="2168073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Living the project life</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3</a:t>
            </a:fld>
            <a:endParaRPr lang="en-US"/>
          </a:p>
        </p:txBody>
      </p:sp>
      <p:pic>
        <p:nvPicPr>
          <p:cNvPr id="6" name="Content Placeholder 5"/>
          <p:cNvPicPr>
            <a:picLocks noGrp="1" noChangeAspect="1"/>
          </p:cNvPicPr>
          <p:nvPr>
            <p:ph idx="1"/>
          </p:nvPr>
        </p:nvPicPr>
        <p:blipFill>
          <a:blip r:embed="rId3"/>
          <a:stretch>
            <a:fillRect/>
          </a:stretch>
        </p:blipFill>
        <p:spPr>
          <a:xfrm>
            <a:off x="210213" y="1828800"/>
            <a:ext cx="11870945" cy="3799490"/>
          </a:xfrm>
          <a:prstGeom prst="rect">
            <a:avLst/>
          </a:prstGeom>
        </p:spPr>
      </p:pic>
    </p:spTree>
    <p:extLst>
      <p:ext uri="{BB962C8B-B14F-4D97-AF65-F5344CB8AC3E}">
        <p14:creationId xmlns:p14="http://schemas.microsoft.com/office/powerpoint/2010/main" val="302515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03843" y="1198731"/>
            <a:ext cx="11485725" cy="5659269"/>
          </a:xfrm>
          <a:prstGeom prst="rect">
            <a:avLst/>
          </a:prstGeom>
        </p:spPr>
      </p:pic>
      <p:sp>
        <p:nvSpPr>
          <p:cNvPr id="2" name="Title 1"/>
          <p:cNvSpPr>
            <a:spLocks noGrp="1"/>
          </p:cNvSpPr>
          <p:nvPr>
            <p:ph type="title"/>
          </p:nvPr>
        </p:nvSpPr>
        <p:spPr/>
        <p:txBody>
          <a:bodyPr/>
          <a:lstStyle/>
          <a:p>
            <a:r>
              <a:rPr lang="en-US" dirty="0" smtClean="0"/>
              <a:t>Work Breakdown</a:t>
            </a:r>
            <a:endParaRPr lang="en-US" dirty="0"/>
          </a:p>
        </p:txBody>
      </p:sp>
      <p:sp>
        <p:nvSpPr>
          <p:cNvPr id="4" name="Slide Number Placeholder 3"/>
          <p:cNvSpPr>
            <a:spLocks noGrp="1"/>
          </p:cNvSpPr>
          <p:nvPr>
            <p:ph type="sldNum" sz="quarter" idx="12"/>
          </p:nvPr>
        </p:nvSpPr>
        <p:spPr/>
        <p:txBody>
          <a:bodyPr/>
          <a:lstStyle/>
          <a:p>
            <a:fld id="{301185FE-7664-4560-A59B-D35684CDC066}" type="slidenum">
              <a:rPr lang="en-US" smtClean="0"/>
              <a:t>4</a:t>
            </a:fld>
            <a:endParaRPr lang="en-US"/>
          </a:p>
        </p:txBody>
      </p:sp>
    </p:spTree>
    <p:extLst>
      <p:ext uri="{BB962C8B-B14F-4D97-AF65-F5344CB8AC3E}">
        <p14:creationId xmlns:p14="http://schemas.microsoft.com/office/powerpoint/2010/main" val="33008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WBS to Budget</a:t>
            </a:r>
            <a:endParaRPr lang="en-US" dirty="0"/>
          </a:p>
        </p:txBody>
      </p:sp>
      <p:pic>
        <p:nvPicPr>
          <p:cNvPr id="5" name="Content Placeholder 4"/>
          <p:cNvPicPr>
            <a:picLocks noGrp="1" noChangeAspect="1"/>
          </p:cNvPicPr>
          <p:nvPr>
            <p:ph idx="1"/>
          </p:nvPr>
        </p:nvPicPr>
        <p:blipFill>
          <a:blip r:embed="rId3"/>
          <a:stretch>
            <a:fillRect/>
          </a:stretch>
        </p:blipFill>
        <p:spPr>
          <a:xfrm>
            <a:off x="2512562" y="1150347"/>
            <a:ext cx="7527995" cy="5707653"/>
          </a:xfrm>
          <a:prstGeom prst="rect">
            <a:avLst/>
          </a:prstGeom>
        </p:spPr>
      </p:pic>
      <p:sp>
        <p:nvSpPr>
          <p:cNvPr id="4" name="Slide Number Placeholder 3"/>
          <p:cNvSpPr>
            <a:spLocks noGrp="1"/>
          </p:cNvSpPr>
          <p:nvPr>
            <p:ph type="sldNum" sz="quarter" idx="12"/>
          </p:nvPr>
        </p:nvSpPr>
        <p:spPr/>
        <p:txBody>
          <a:bodyPr/>
          <a:lstStyle/>
          <a:p>
            <a:fld id="{301185FE-7664-4560-A59B-D35684CDC066}" type="slidenum">
              <a:rPr lang="en-US" smtClean="0"/>
              <a:t>5</a:t>
            </a:fld>
            <a:endParaRPr lang="en-US"/>
          </a:p>
        </p:txBody>
      </p:sp>
    </p:spTree>
    <p:extLst>
      <p:ext uri="{BB962C8B-B14F-4D97-AF65-F5344CB8AC3E}">
        <p14:creationId xmlns:p14="http://schemas.microsoft.com/office/powerpoint/2010/main" val="38515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Approach</a:t>
            </a:r>
            <a:endParaRPr lang="en-US" dirty="0"/>
          </a:p>
        </p:txBody>
      </p:sp>
      <p:pic>
        <p:nvPicPr>
          <p:cNvPr id="5" name="Content Placeholder 4"/>
          <p:cNvPicPr>
            <a:picLocks noGrp="1" noChangeAspect="1"/>
          </p:cNvPicPr>
          <p:nvPr>
            <p:ph idx="1"/>
          </p:nvPr>
        </p:nvPicPr>
        <p:blipFill>
          <a:blip r:embed="rId3"/>
          <a:stretch>
            <a:fillRect/>
          </a:stretch>
        </p:blipFill>
        <p:spPr>
          <a:xfrm>
            <a:off x="567559" y="1419218"/>
            <a:ext cx="10998276" cy="4529637"/>
          </a:xfrm>
          <a:prstGeom prst="rect">
            <a:avLst/>
          </a:prstGeom>
        </p:spPr>
      </p:pic>
      <p:sp>
        <p:nvSpPr>
          <p:cNvPr id="4" name="Slide Number Placeholder 3"/>
          <p:cNvSpPr>
            <a:spLocks noGrp="1"/>
          </p:cNvSpPr>
          <p:nvPr>
            <p:ph type="sldNum" sz="quarter" idx="12"/>
          </p:nvPr>
        </p:nvSpPr>
        <p:spPr/>
        <p:txBody>
          <a:bodyPr/>
          <a:lstStyle/>
          <a:p>
            <a:fld id="{301185FE-7664-4560-A59B-D35684CDC066}" type="slidenum">
              <a:rPr lang="en-US" smtClean="0"/>
              <a:t>6</a:t>
            </a:fld>
            <a:endParaRPr lang="en-US"/>
          </a:p>
        </p:txBody>
      </p:sp>
    </p:spTree>
    <p:extLst>
      <p:ext uri="{BB962C8B-B14F-4D97-AF65-F5344CB8AC3E}">
        <p14:creationId xmlns:p14="http://schemas.microsoft.com/office/powerpoint/2010/main" val="4478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Mission and Vision</a:t>
            </a:r>
            <a:endParaRPr lang="en-US" dirty="0"/>
          </a:p>
        </p:txBody>
      </p:sp>
      <p:pic>
        <p:nvPicPr>
          <p:cNvPr id="5" name="Content Placeholder 4"/>
          <p:cNvPicPr>
            <a:picLocks noGrp="1" noChangeAspect="1"/>
          </p:cNvPicPr>
          <p:nvPr>
            <p:ph idx="1"/>
          </p:nvPr>
        </p:nvPicPr>
        <p:blipFill>
          <a:blip r:embed="rId3"/>
          <a:stretch>
            <a:fillRect/>
          </a:stretch>
        </p:blipFill>
        <p:spPr>
          <a:xfrm>
            <a:off x="115664" y="1813034"/>
            <a:ext cx="11946896" cy="3736428"/>
          </a:xfrm>
          <a:prstGeom prst="rect">
            <a:avLst/>
          </a:prstGeom>
        </p:spPr>
      </p:pic>
      <p:sp>
        <p:nvSpPr>
          <p:cNvPr id="4" name="Slide Number Placeholder 3"/>
          <p:cNvSpPr>
            <a:spLocks noGrp="1"/>
          </p:cNvSpPr>
          <p:nvPr>
            <p:ph type="sldNum" sz="quarter" idx="12"/>
          </p:nvPr>
        </p:nvSpPr>
        <p:spPr/>
        <p:txBody>
          <a:bodyPr/>
          <a:lstStyle/>
          <a:p>
            <a:fld id="{301185FE-7664-4560-A59B-D35684CDC066}" type="slidenum">
              <a:rPr lang="en-US" smtClean="0"/>
              <a:t>7</a:t>
            </a:fld>
            <a:endParaRPr lang="en-US"/>
          </a:p>
        </p:txBody>
      </p:sp>
    </p:spTree>
    <p:extLst>
      <p:ext uri="{BB962C8B-B14F-4D97-AF65-F5344CB8AC3E}">
        <p14:creationId xmlns:p14="http://schemas.microsoft.com/office/powerpoint/2010/main" val="321549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plan cash flow</a:t>
            </a:r>
            <a:endParaRPr lang="en-US" dirty="0"/>
          </a:p>
        </p:txBody>
      </p:sp>
      <p:pic>
        <p:nvPicPr>
          <p:cNvPr id="5" name="Content Placeholder 4">
            <a:hlinkClick r:id="rId3" action="ppaction://hlinkfile"/>
          </p:cNvPr>
          <p:cNvPicPr>
            <a:picLocks noGrp="1" noChangeAspect="1"/>
          </p:cNvPicPr>
          <p:nvPr>
            <p:ph idx="1"/>
          </p:nvPr>
        </p:nvPicPr>
        <p:blipFill>
          <a:blip r:embed="rId4"/>
          <a:stretch>
            <a:fillRect/>
          </a:stretch>
        </p:blipFill>
        <p:spPr>
          <a:xfrm>
            <a:off x="626227" y="1181327"/>
            <a:ext cx="10567290" cy="5563697"/>
          </a:xfrm>
          <a:prstGeom prst="rect">
            <a:avLst/>
          </a:prstGeom>
        </p:spPr>
      </p:pic>
      <p:sp>
        <p:nvSpPr>
          <p:cNvPr id="4" name="Slide Number Placeholder 3"/>
          <p:cNvSpPr>
            <a:spLocks noGrp="1"/>
          </p:cNvSpPr>
          <p:nvPr>
            <p:ph type="sldNum" sz="quarter" idx="12"/>
          </p:nvPr>
        </p:nvSpPr>
        <p:spPr/>
        <p:txBody>
          <a:bodyPr/>
          <a:lstStyle/>
          <a:p>
            <a:fld id="{301185FE-7664-4560-A59B-D35684CDC066}" type="slidenum">
              <a:rPr lang="en-US" smtClean="0"/>
              <a:t>8</a:t>
            </a:fld>
            <a:endParaRPr lang="en-US"/>
          </a:p>
        </p:txBody>
      </p:sp>
    </p:spTree>
    <p:extLst>
      <p:ext uri="{BB962C8B-B14F-4D97-AF65-F5344CB8AC3E}">
        <p14:creationId xmlns:p14="http://schemas.microsoft.com/office/powerpoint/2010/main" val="196301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 y="333428"/>
            <a:ext cx="11068879" cy="766502"/>
          </a:xfrm>
        </p:spPr>
        <p:txBody>
          <a:bodyPr/>
          <a:lstStyle/>
          <a:p>
            <a:r>
              <a:rPr lang="en-US" dirty="0" smtClean="0"/>
              <a:t>So what about Income</a:t>
            </a:r>
            <a:endParaRPr lang="en-US" dirty="0"/>
          </a:p>
        </p:txBody>
      </p:sp>
      <p:sp>
        <p:nvSpPr>
          <p:cNvPr id="3" name="Content Placeholder 2"/>
          <p:cNvSpPr>
            <a:spLocks noGrp="1"/>
          </p:cNvSpPr>
          <p:nvPr>
            <p:ph idx="1"/>
          </p:nvPr>
        </p:nvSpPr>
        <p:spPr>
          <a:xfrm>
            <a:off x="522514" y="1232452"/>
            <a:ext cx="11430000" cy="5238252"/>
          </a:xfrm>
        </p:spPr>
        <p:txBody>
          <a:bodyPr>
            <a:normAutofit lnSpcReduction="10000"/>
          </a:bodyPr>
          <a:lstStyle/>
          <a:p>
            <a:pPr marL="228600" indent="-228600"/>
            <a:r>
              <a:rPr lang="en-US" sz="3600" dirty="0" smtClean="0"/>
              <a:t>Income source can include grants, donations, University funding, endowments, and more</a:t>
            </a:r>
            <a:endParaRPr lang="en-US" sz="3600" dirty="0" smtClean="0"/>
          </a:p>
          <a:p>
            <a:pPr marL="228600" indent="-228600"/>
            <a:r>
              <a:rPr lang="en-US" sz="3600" dirty="0" smtClean="0"/>
              <a:t>University funding and endowment revenue are often know values, the rest must be discovered</a:t>
            </a:r>
            <a:endParaRPr lang="en-US" sz="3600" dirty="0" smtClean="0"/>
          </a:p>
          <a:p>
            <a:pPr marL="228600" indent="-228600"/>
            <a:r>
              <a:rPr lang="en-US" sz="3600" dirty="0" smtClean="0"/>
              <a:t>Grants often have lead times that have to be considered and are sort of like applying for scholarships</a:t>
            </a:r>
            <a:endParaRPr lang="en-US" sz="3600" dirty="0" smtClean="0"/>
          </a:p>
          <a:p>
            <a:pPr marL="228600" indent="-228600"/>
            <a:r>
              <a:rPr lang="en-US" sz="3600" dirty="0" smtClean="0"/>
              <a:t>Donors must know who you are to want to invest</a:t>
            </a:r>
            <a:endParaRPr lang="en-US" sz="3600" dirty="0" smtClean="0"/>
          </a:p>
          <a:p>
            <a:pPr marL="228600" indent="-228600"/>
            <a:r>
              <a:rPr lang="en-US" sz="3600" dirty="0" smtClean="0"/>
              <a:t>Donor management is in itself a major project just like building the car</a:t>
            </a:r>
            <a:endParaRPr lang="en-US" sz="3600" dirty="0" smtClean="0"/>
          </a:p>
          <a:p>
            <a:pPr marL="228600" indent="-228600"/>
            <a:endParaRPr lang="en-US" sz="3600" dirty="0"/>
          </a:p>
        </p:txBody>
      </p:sp>
      <p:sp>
        <p:nvSpPr>
          <p:cNvPr id="4" name="Slide Number Placeholder 3"/>
          <p:cNvSpPr>
            <a:spLocks noGrp="1"/>
          </p:cNvSpPr>
          <p:nvPr>
            <p:ph type="sldNum" sz="quarter" idx="12"/>
          </p:nvPr>
        </p:nvSpPr>
        <p:spPr/>
        <p:txBody>
          <a:bodyPr/>
          <a:lstStyle/>
          <a:p>
            <a:fld id="{301185FE-7664-4560-A59B-D35684CDC066}" type="slidenum">
              <a:rPr lang="en-US" smtClean="0"/>
              <a:t>9</a:t>
            </a:fld>
            <a:endParaRPr lang="en-US"/>
          </a:p>
        </p:txBody>
      </p:sp>
    </p:spTree>
    <p:extLst>
      <p:ext uri="{BB962C8B-B14F-4D97-AF65-F5344CB8AC3E}">
        <p14:creationId xmlns:p14="http://schemas.microsoft.com/office/powerpoint/2010/main" val="38086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2982</TotalTime>
  <Words>1110</Words>
  <Application>Microsoft Office PowerPoint</Application>
  <PresentationFormat>Widescreen</PresentationFormat>
  <Paragraphs>160</Paragraphs>
  <Slides>26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Tw Cen MT</vt:lpstr>
      <vt:lpstr>Wingdings</vt:lpstr>
      <vt:lpstr>Wingdings 3</vt:lpstr>
      <vt:lpstr>Integral</vt:lpstr>
      <vt:lpstr>Welcome</vt:lpstr>
      <vt:lpstr>Project Objective Balancing</vt:lpstr>
      <vt:lpstr>Living the project life</vt:lpstr>
      <vt:lpstr>Work Breakdown</vt:lpstr>
      <vt:lpstr>WBS to Budget</vt:lpstr>
      <vt:lpstr>Estimation Approach</vt:lpstr>
      <vt:lpstr>Project Mission and Vision</vt:lpstr>
      <vt:lpstr>How to plan cash flow</vt:lpstr>
      <vt:lpstr>So what about Income</vt:lpstr>
      <vt:lpstr>PowerPoint Presentation</vt:lpstr>
      <vt:lpstr>Donor Profile</vt:lpstr>
      <vt:lpstr>Donor Management</vt:lpstr>
      <vt:lpstr>How to know When you need $$$$$</vt:lpstr>
      <vt:lpstr>Scheduling</vt:lpstr>
      <vt:lpstr>Time</vt:lpstr>
      <vt:lpstr>PowerPoint Presentation</vt:lpstr>
      <vt:lpstr>PowerPoint Presentation</vt:lpstr>
      <vt:lpstr>Living the project life</vt:lpstr>
      <vt:lpstr>Manufacturing Flow &amp; PERT charts</vt:lpstr>
      <vt:lpstr>Gantt charts</vt:lpstr>
      <vt:lpstr>Who is doing what</vt:lpstr>
      <vt:lpstr>PowerPoint Presentation</vt:lpstr>
      <vt:lpstr>Resource Leveling</vt:lpstr>
      <vt:lpstr>Adding People???</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dc:creator>
  <cp:lastModifiedBy>Hirtz, Paul D.</cp:lastModifiedBy>
  <cp:revision>186</cp:revision>
  <dcterms:created xsi:type="dcterms:W3CDTF">2015-02-06T23:21:03Z</dcterms:created>
  <dcterms:modified xsi:type="dcterms:W3CDTF">2019-01-31T23:54:10Z</dcterms:modified>
</cp:coreProperties>
</file>